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2" r:id="rId1"/>
  </p:sldMasterIdLst>
  <p:notesMasterIdLst>
    <p:notesMasterId r:id="rId31"/>
  </p:notesMasterIdLst>
  <p:handoutMasterIdLst>
    <p:handoutMasterId r:id="rId32"/>
  </p:handoutMasterIdLst>
  <p:sldIdLst>
    <p:sldId id="258" r:id="rId2"/>
    <p:sldId id="259" r:id="rId3"/>
    <p:sldId id="587" r:id="rId4"/>
    <p:sldId id="613" r:id="rId5"/>
    <p:sldId id="614" r:id="rId6"/>
    <p:sldId id="616" r:id="rId7"/>
    <p:sldId id="617" r:id="rId8"/>
    <p:sldId id="615" r:id="rId9"/>
    <p:sldId id="639" r:id="rId10"/>
    <p:sldId id="618" r:id="rId11"/>
    <p:sldId id="624" r:id="rId12"/>
    <p:sldId id="604" r:id="rId13"/>
    <p:sldId id="637" r:id="rId14"/>
    <p:sldId id="626" r:id="rId15"/>
    <p:sldId id="611" r:id="rId16"/>
    <p:sldId id="619" r:id="rId17"/>
    <p:sldId id="600" r:id="rId18"/>
    <p:sldId id="631" r:id="rId19"/>
    <p:sldId id="621" r:id="rId20"/>
    <p:sldId id="623" r:id="rId21"/>
    <p:sldId id="620" r:id="rId22"/>
    <p:sldId id="625" r:id="rId23"/>
    <p:sldId id="609" r:id="rId24"/>
    <p:sldId id="638" r:id="rId25"/>
    <p:sldId id="610" r:id="rId26"/>
    <p:sldId id="597" r:id="rId27"/>
    <p:sldId id="635" r:id="rId28"/>
    <p:sldId id="601" r:id="rId29"/>
    <p:sldId id="634" r:id="rId30"/>
  </p:sldIdLst>
  <p:sldSz cx="9144000" cy="6858000" type="screen4x3"/>
  <p:notesSz cx="9283700" cy="6997700"/>
  <p:defaultTextStyle>
    <a:defPPr>
      <a:defRPr lang="en-US"/>
    </a:defPPr>
    <a:lvl1pPr algn="l" rtl="0" fontAlgn="base">
      <a:spcBef>
        <a:spcPct val="0"/>
      </a:spcBef>
      <a:spcAft>
        <a:spcPct val="0"/>
      </a:spcAft>
      <a:defRPr sz="1200" b="1" kern="1200">
        <a:solidFill>
          <a:srgbClr val="0C2A8C"/>
        </a:solidFill>
        <a:latin typeface="Arial" charset="0"/>
        <a:ea typeface="MS PGothic" pitchFamily="34" charset="-128"/>
        <a:cs typeface="+mn-cs"/>
      </a:defRPr>
    </a:lvl1pPr>
    <a:lvl2pPr marL="457200" algn="l" rtl="0" fontAlgn="base">
      <a:spcBef>
        <a:spcPct val="0"/>
      </a:spcBef>
      <a:spcAft>
        <a:spcPct val="0"/>
      </a:spcAft>
      <a:defRPr sz="1200" b="1" kern="1200">
        <a:solidFill>
          <a:srgbClr val="0C2A8C"/>
        </a:solidFill>
        <a:latin typeface="Arial" charset="0"/>
        <a:ea typeface="MS PGothic" pitchFamily="34" charset="-128"/>
        <a:cs typeface="+mn-cs"/>
      </a:defRPr>
    </a:lvl2pPr>
    <a:lvl3pPr marL="914400" algn="l" rtl="0" fontAlgn="base">
      <a:spcBef>
        <a:spcPct val="0"/>
      </a:spcBef>
      <a:spcAft>
        <a:spcPct val="0"/>
      </a:spcAft>
      <a:defRPr sz="1200" b="1" kern="1200">
        <a:solidFill>
          <a:srgbClr val="0C2A8C"/>
        </a:solidFill>
        <a:latin typeface="Arial" charset="0"/>
        <a:ea typeface="MS PGothic" pitchFamily="34" charset="-128"/>
        <a:cs typeface="+mn-cs"/>
      </a:defRPr>
    </a:lvl3pPr>
    <a:lvl4pPr marL="1371600" algn="l" rtl="0" fontAlgn="base">
      <a:spcBef>
        <a:spcPct val="0"/>
      </a:spcBef>
      <a:spcAft>
        <a:spcPct val="0"/>
      </a:spcAft>
      <a:defRPr sz="1200" b="1" kern="1200">
        <a:solidFill>
          <a:srgbClr val="0C2A8C"/>
        </a:solidFill>
        <a:latin typeface="Arial" charset="0"/>
        <a:ea typeface="MS PGothic" pitchFamily="34" charset="-128"/>
        <a:cs typeface="+mn-cs"/>
      </a:defRPr>
    </a:lvl4pPr>
    <a:lvl5pPr marL="1828800" algn="l" rtl="0" fontAlgn="base">
      <a:spcBef>
        <a:spcPct val="0"/>
      </a:spcBef>
      <a:spcAft>
        <a:spcPct val="0"/>
      </a:spcAft>
      <a:defRPr sz="1200" b="1" kern="1200">
        <a:solidFill>
          <a:srgbClr val="0C2A8C"/>
        </a:solidFill>
        <a:latin typeface="Arial" charset="0"/>
        <a:ea typeface="MS PGothic" pitchFamily="34" charset="-128"/>
        <a:cs typeface="+mn-cs"/>
      </a:defRPr>
    </a:lvl5pPr>
    <a:lvl6pPr marL="2286000" algn="l" defTabSz="914400" rtl="0" eaLnBrk="1" latinLnBrk="0" hangingPunct="1">
      <a:defRPr sz="1200" b="1" kern="1200">
        <a:solidFill>
          <a:srgbClr val="0C2A8C"/>
        </a:solidFill>
        <a:latin typeface="Arial" charset="0"/>
        <a:ea typeface="MS PGothic" pitchFamily="34" charset="-128"/>
        <a:cs typeface="+mn-cs"/>
      </a:defRPr>
    </a:lvl6pPr>
    <a:lvl7pPr marL="2743200" algn="l" defTabSz="914400" rtl="0" eaLnBrk="1" latinLnBrk="0" hangingPunct="1">
      <a:defRPr sz="1200" b="1" kern="1200">
        <a:solidFill>
          <a:srgbClr val="0C2A8C"/>
        </a:solidFill>
        <a:latin typeface="Arial" charset="0"/>
        <a:ea typeface="MS PGothic" pitchFamily="34" charset="-128"/>
        <a:cs typeface="+mn-cs"/>
      </a:defRPr>
    </a:lvl7pPr>
    <a:lvl8pPr marL="3200400" algn="l" defTabSz="914400" rtl="0" eaLnBrk="1" latinLnBrk="0" hangingPunct="1">
      <a:defRPr sz="1200" b="1" kern="1200">
        <a:solidFill>
          <a:srgbClr val="0C2A8C"/>
        </a:solidFill>
        <a:latin typeface="Arial" charset="0"/>
        <a:ea typeface="MS PGothic" pitchFamily="34" charset="-128"/>
        <a:cs typeface="+mn-cs"/>
      </a:defRPr>
    </a:lvl8pPr>
    <a:lvl9pPr marL="3657600" algn="l" defTabSz="914400" rtl="0" eaLnBrk="1" latinLnBrk="0" hangingPunct="1">
      <a:defRPr sz="1200" b="1" kern="1200">
        <a:solidFill>
          <a:srgbClr val="0C2A8C"/>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3039">
          <p15:clr>
            <a:srgbClr val="A4A3A4"/>
          </p15:clr>
        </p15:guide>
        <p15:guide id="2" pos="2880">
          <p15:clr>
            <a:srgbClr val="A4A3A4"/>
          </p15:clr>
        </p15:guide>
      </p15:sldGuideLst>
    </p:ext>
    <p:ext uri="{2D200454-40CA-4A62-9FC3-DE9A4176ACB9}">
      <p15:notesGuideLst xmlns:p15="http://schemas.microsoft.com/office/powerpoint/2012/main">
        <p15:guide id="1" orient="horz" pos="2204">
          <p15:clr>
            <a:srgbClr val="A4A3A4"/>
          </p15:clr>
        </p15:guide>
        <p15:guide id="2" pos="292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66"/>
    <a:srgbClr val="003399"/>
    <a:srgbClr val="0033CC"/>
    <a:srgbClr val="F3B0FE"/>
    <a:srgbClr val="63E5F3"/>
    <a:srgbClr val="FF6699"/>
    <a:srgbClr val="FF7C80"/>
    <a:srgbClr val="FF17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95" autoAdjust="0"/>
    <p:restoredTop sz="81594" autoAdjust="0"/>
  </p:normalViewPr>
  <p:slideViewPr>
    <p:cSldViewPr snapToGrid="0">
      <p:cViewPr varScale="1">
        <p:scale>
          <a:sx n="87" d="100"/>
          <a:sy n="87" d="100"/>
        </p:scale>
        <p:origin x="2214" y="72"/>
      </p:cViewPr>
      <p:guideLst>
        <p:guide orient="horz" pos="3039"/>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562"/>
    </p:cViewPr>
  </p:sorterViewPr>
  <p:notesViewPr>
    <p:cSldViewPr snapToGrid="0">
      <p:cViewPr varScale="1">
        <p:scale>
          <a:sx n="76" d="100"/>
          <a:sy n="76" d="100"/>
        </p:scale>
        <p:origin x="-2058" y="-108"/>
      </p:cViewPr>
      <p:guideLst>
        <p:guide orient="horz" pos="2204"/>
        <p:guide pos="292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image" Target="../media/image1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8370" name="Rectangle 2"/>
          <p:cNvSpPr>
            <a:spLocks noGrp="1" noChangeArrowheads="1"/>
          </p:cNvSpPr>
          <p:nvPr>
            <p:ph type="hdr" sz="quarter"/>
          </p:nvPr>
        </p:nvSpPr>
        <p:spPr bwMode="auto">
          <a:xfrm>
            <a:off x="0" y="0"/>
            <a:ext cx="4024313" cy="349250"/>
          </a:xfrm>
          <a:prstGeom prst="rect">
            <a:avLst/>
          </a:prstGeom>
          <a:noFill/>
          <a:ln w="9525">
            <a:noFill/>
            <a:miter lim="800000"/>
            <a:headEnd/>
            <a:tailEnd/>
          </a:ln>
          <a:effectLst/>
        </p:spPr>
        <p:txBody>
          <a:bodyPr vert="horz" wrap="square" lIns="92309" tIns="46154" rIns="92309" bIns="46154" numCol="1" anchor="t" anchorCtr="0" compatLnSpc="1">
            <a:prstTxWarp prst="textNoShape">
              <a:avLst/>
            </a:prstTxWarp>
          </a:bodyPr>
          <a:lstStyle>
            <a:lvl1pPr defTabSz="922338">
              <a:defRPr b="0">
                <a:solidFill>
                  <a:schemeClr val="tx1"/>
                </a:solidFill>
              </a:defRPr>
            </a:lvl1pPr>
          </a:lstStyle>
          <a:p>
            <a:endParaRPr lang="en-US"/>
          </a:p>
        </p:txBody>
      </p:sp>
      <p:sp>
        <p:nvSpPr>
          <p:cNvPr id="58371" name="Rectangle 3"/>
          <p:cNvSpPr>
            <a:spLocks noGrp="1" noChangeArrowheads="1"/>
          </p:cNvSpPr>
          <p:nvPr>
            <p:ph type="dt" sz="quarter" idx="1"/>
          </p:nvPr>
        </p:nvSpPr>
        <p:spPr bwMode="auto">
          <a:xfrm>
            <a:off x="5256213" y="0"/>
            <a:ext cx="4025900" cy="349250"/>
          </a:xfrm>
          <a:prstGeom prst="rect">
            <a:avLst/>
          </a:prstGeom>
          <a:noFill/>
          <a:ln w="9525">
            <a:noFill/>
            <a:miter lim="800000"/>
            <a:headEnd/>
            <a:tailEnd/>
          </a:ln>
          <a:effectLst/>
        </p:spPr>
        <p:txBody>
          <a:bodyPr vert="horz" wrap="square" lIns="92309" tIns="46154" rIns="92309" bIns="46154" numCol="1" anchor="t" anchorCtr="0" compatLnSpc="1">
            <a:prstTxWarp prst="textNoShape">
              <a:avLst/>
            </a:prstTxWarp>
          </a:bodyPr>
          <a:lstStyle>
            <a:lvl1pPr algn="r" defTabSz="922338">
              <a:defRPr b="0">
                <a:solidFill>
                  <a:schemeClr val="tx1"/>
                </a:solidFill>
              </a:defRPr>
            </a:lvl1pPr>
          </a:lstStyle>
          <a:p>
            <a:endParaRPr lang="en-US"/>
          </a:p>
        </p:txBody>
      </p:sp>
      <p:sp>
        <p:nvSpPr>
          <p:cNvPr id="58372" name="Rectangle 4"/>
          <p:cNvSpPr>
            <a:spLocks noGrp="1" noChangeArrowheads="1"/>
          </p:cNvSpPr>
          <p:nvPr>
            <p:ph type="ftr" sz="quarter" idx="2"/>
          </p:nvPr>
        </p:nvSpPr>
        <p:spPr bwMode="auto">
          <a:xfrm>
            <a:off x="0" y="6646863"/>
            <a:ext cx="4024313" cy="349250"/>
          </a:xfrm>
          <a:prstGeom prst="rect">
            <a:avLst/>
          </a:prstGeom>
          <a:noFill/>
          <a:ln w="9525">
            <a:noFill/>
            <a:miter lim="800000"/>
            <a:headEnd/>
            <a:tailEnd/>
          </a:ln>
          <a:effectLst/>
        </p:spPr>
        <p:txBody>
          <a:bodyPr vert="horz" wrap="square" lIns="92309" tIns="46154" rIns="92309" bIns="46154" numCol="1" anchor="b" anchorCtr="0" compatLnSpc="1">
            <a:prstTxWarp prst="textNoShape">
              <a:avLst/>
            </a:prstTxWarp>
          </a:bodyPr>
          <a:lstStyle>
            <a:lvl1pPr defTabSz="922338">
              <a:defRPr b="0">
                <a:solidFill>
                  <a:schemeClr val="tx1"/>
                </a:solidFill>
              </a:defRPr>
            </a:lvl1pPr>
          </a:lstStyle>
          <a:p>
            <a:endParaRPr lang="en-US"/>
          </a:p>
        </p:txBody>
      </p:sp>
      <p:sp>
        <p:nvSpPr>
          <p:cNvPr id="58373" name="Rectangle 5"/>
          <p:cNvSpPr>
            <a:spLocks noGrp="1" noChangeArrowheads="1"/>
          </p:cNvSpPr>
          <p:nvPr>
            <p:ph type="sldNum" sz="quarter" idx="3"/>
          </p:nvPr>
        </p:nvSpPr>
        <p:spPr bwMode="auto">
          <a:xfrm>
            <a:off x="5256213" y="6646863"/>
            <a:ext cx="4025900" cy="349250"/>
          </a:xfrm>
          <a:prstGeom prst="rect">
            <a:avLst/>
          </a:prstGeom>
          <a:noFill/>
          <a:ln w="9525">
            <a:noFill/>
            <a:miter lim="800000"/>
            <a:headEnd/>
            <a:tailEnd/>
          </a:ln>
          <a:effectLst/>
        </p:spPr>
        <p:txBody>
          <a:bodyPr vert="horz" wrap="square" lIns="92309" tIns="46154" rIns="92309" bIns="46154" numCol="1" anchor="b" anchorCtr="0" compatLnSpc="1">
            <a:prstTxWarp prst="textNoShape">
              <a:avLst/>
            </a:prstTxWarp>
          </a:bodyPr>
          <a:lstStyle>
            <a:lvl1pPr algn="r" defTabSz="922338">
              <a:defRPr b="0">
                <a:solidFill>
                  <a:schemeClr val="tx1"/>
                </a:solidFill>
              </a:defRPr>
            </a:lvl1pPr>
          </a:lstStyle>
          <a:p>
            <a:fld id="{0C768536-300E-4025-B50A-AA3F3DE28D95}" type="slidenum">
              <a:rPr lang="en-US"/>
              <a:pPr/>
              <a:t>‹#›</a:t>
            </a:fld>
            <a:endParaRPr lang="en-US"/>
          </a:p>
        </p:txBody>
      </p:sp>
    </p:spTree>
    <p:extLst>
      <p:ext uri="{BB962C8B-B14F-4D97-AF65-F5344CB8AC3E}">
        <p14:creationId xmlns:p14="http://schemas.microsoft.com/office/powerpoint/2010/main" val="12873960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4024313" cy="349250"/>
          </a:xfrm>
          <a:prstGeom prst="rect">
            <a:avLst/>
          </a:prstGeom>
          <a:noFill/>
          <a:ln w="9525">
            <a:noFill/>
            <a:miter lim="800000"/>
            <a:headEnd/>
            <a:tailEnd/>
          </a:ln>
          <a:effectLst/>
        </p:spPr>
        <p:txBody>
          <a:bodyPr vert="horz" wrap="square" lIns="92309" tIns="46154" rIns="92309" bIns="46154" numCol="1" anchor="t" anchorCtr="0" compatLnSpc="1">
            <a:prstTxWarp prst="textNoShape">
              <a:avLst/>
            </a:prstTxWarp>
          </a:bodyPr>
          <a:lstStyle>
            <a:lvl1pPr defTabSz="922338">
              <a:defRPr b="0">
                <a:solidFill>
                  <a:schemeClr val="tx1"/>
                </a:solidFill>
              </a:defRPr>
            </a:lvl1pPr>
          </a:lstStyle>
          <a:p>
            <a:endParaRPr lang="en-US"/>
          </a:p>
        </p:txBody>
      </p:sp>
      <p:sp>
        <p:nvSpPr>
          <p:cNvPr id="8195" name="Rectangle 3"/>
          <p:cNvSpPr>
            <a:spLocks noGrp="1" noChangeArrowheads="1"/>
          </p:cNvSpPr>
          <p:nvPr>
            <p:ph type="dt" idx="1"/>
          </p:nvPr>
        </p:nvSpPr>
        <p:spPr bwMode="auto">
          <a:xfrm>
            <a:off x="5256213" y="0"/>
            <a:ext cx="4025900" cy="349250"/>
          </a:xfrm>
          <a:prstGeom prst="rect">
            <a:avLst/>
          </a:prstGeom>
          <a:noFill/>
          <a:ln w="9525">
            <a:noFill/>
            <a:miter lim="800000"/>
            <a:headEnd/>
            <a:tailEnd/>
          </a:ln>
          <a:effectLst/>
        </p:spPr>
        <p:txBody>
          <a:bodyPr vert="horz" wrap="square" lIns="92309" tIns="46154" rIns="92309" bIns="46154" numCol="1" anchor="t" anchorCtr="0" compatLnSpc="1">
            <a:prstTxWarp prst="textNoShape">
              <a:avLst/>
            </a:prstTxWarp>
          </a:bodyPr>
          <a:lstStyle>
            <a:lvl1pPr algn="r" defTabSz="922338">
              <a:defRPr b="0">
                <a:solidFill>
                  <a:schemeClr val="tx1"/>
                </a:solidFill>
              </a:defRPr>
            </a:lvl1pPr>
          </a:lstStyle>
          <a:p>
            <a:endParaRPr lang="en-US"/>
          </a:p>
        </p:txBody>
      </p:sp>
      <p:sp>
        <p:nvSpPr>
          <p:cNvPr id="15364" name="Rectangle 4"/>
          <p:cNvSpPr>
            <a:spLocks noGrp="1" noRot="1" noChangeAspect="1" noChangeArrowheads="1" noTextEdit="1"/>
          </p:cNvSpPr>
          <p:nvPr>
            <p:ph type="sldImg" idx="2"/>
          </p:nvPr>
        </p:nvSpPr>
        <p:spPr bwMode="auto">
          <a:xfrm>
            <a:off x="2892425" y="525463"/>
            <a:ext cx="3498850" cy="2624137"/>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928688" y="3324225"/>
            <a:ext cx="7426325" cy="3148013"/>
          </a:xfrm>
          <a:prstGeom prst="rect">
            <a:avLst/>
          </a:prstGeom>
          <a:noFill/>
          <a:ln w="9525">
            <a:noFill/>
            <a:miter lim="800000"/>
            <a:headEnd/>
            <a:tailEnd/>
          </a:ln>
          <a:effectLst/>
        </p:spPr>
        <p:txBody>
          <a:bodyPr vert="horz" wrap="square" lIns="92309" tIns="46154" rIns="92309" bIns="4615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8" name="Rectangle 6"/>
          <p:cNvSpPr>
            <a:spLocks noGrp="1" noChangeArrowheads="1"/>
          </p:cNvSpPr>
          <p:nvPr>
            <p:ph type="ftr" sz="quarter" idx="4"/>
          </p:nvPr>
        </p:nvSpPr>
        <p:spPr bwMode="auto">
          <a:xfrm>
            <a:off x="0" y="6646863"/>
            <a:ext cx="4024313" cy="349250"/>
          </a:xfrm>
          <a:prstGeom prst="rect">
            <a:avLst/>
          </a:prstGeom>
          <a:noFill/>
          <a:ln w="9525">
            <a:noFill/>
            <a:miter lim="800000"/>
            <a:headEnd/>
            <a:tailEnd/>
          </a:ln>
          <a:effectLst/>
        </p:spPr>
        <p:txBody>
          <a:bodyPr vert="horz" wrap="square" lIns="92309" tIns="46154" rIns="92309" bIns="46154" numCol="1" anchor="b" anchorCtr="0" compatLnSpc="1">
            <a:prstTxWarp prst="textNoShape">
              <a:avLst/>
            </a:prstTxWarp>
          </a:bodyPr>
          <a:lstStyle>
            <a:lvl1pPr defTabSz="922338">
              <a:defRPr b="0">
                <a:solidFill>
                  <a:schemeClr val="tx1"/>
                </a:solidFill>
              </a:defRPr>
            </a:lvl1pPr>
          </a:lstStyle>
          <a:p>
            <a:endParaRPr lang="en-US"/>
          </a:p>
        </p:txBody>
      </p:sp>
      <p:sp>
        <p:nvSpPr>
          <p:cNvPr id="8199" name="Rectangle 7"/>
          <p:cNvSpPr>
            <a:spLocks noGrp="1" noChangeArrowheads="1"/>
          </p:cNvSpPr>
          <p:nvPr>
            <p:ph type="sldNum" sz="quarter" idx="5"/>
          </p:nvPr>
        </p:nvSpPr>
        <p:spPr bwMode="auto">
          <a:xfrm>
            <a:off x="5256213" y="6646863"/>
            <a:ext cx="4025900" cy="349250"/>
          </a:xfrm>
          <a:prstGeom prst="rect">
            <a:avLst/>
          </a:prstGeom>
          <a:noFill/>
          <a:ln w="9525">
            <a:noFill/>
            <a:miter lim="800000"/>
            <a:headEnd/>
            <a:tailEnd/>
          </a:ln>
          <a:effectLst/>
        </p:spPr>
        <p:txBody>
          <a:bodyPr vert="horz" wrap="square" lIns="92309" tIns="46154" rIns="92309" bIns="46154" numCol="1" anchor="b" anchorCtr="0" compatLnSpc="1">
            <a:prstTxWarp prst="textNoShape">
              <a:avLst/>
            </a:prstTxWarp>
          </a:bodyPr>
          <a:lstStyle>
            <a:lvl1pPr algn="r" defTabSz="922338">
              <a:defRPr b="0">
                <a:solidFill>
                  <a:schemeClr val="tx1"/>
                </a:solidFill>
              </a:defRPr>
            </a:lvl1pPr>
          </a:lstStyle>
          <a:p>
            <a:fld id="{AEAA581D-06B1-4010-ABF5-8F4F4E7AE224}" type="slidenum">
              <a:rPr lang="en-US"/>
              <a:pPr/>
              <a:t>‹#›</a:t>
            </a:fld>
            <a:endParaRPr lang="en-US"/>
          </a:p>
        </p:txBody>
      </p:sp>
    </p:spTree>
    <p:extLst>
      <p:ext uri="{BB962C8B-B14F-4D97-AF65-F5344CB8AC3E}">
        <p14:creationId xmlns:p14="http://schemas.microsoft.com/office/powerpoint/2010/main" val="346800984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900" kern="1200">
        <a:solidFill>
          <a:schemeClr val="tx1"/>
        </a:solidFill>
        <a:latin typeface="Times New Roman" pitchFamily="-107" charset="0"/>
        <a:ea typeface="MS PGothic" pitchFamily="34" charset="-128"/>
        <a:cs typeface="+mn-cs"/>
      </a:defRPr>
    </a:lvl1pPr>
    <a:lvl2pPr marL="457200" algn="l" rtl="0" eaLnBrk="0" fontAlgn="base" hangingPunct="0">
      <a:spcBef>
        <a:spcPct val="30000"/>
      </a:spcBef>
      <a:spcAft>
        <a:spcPct val="0"/>
      </a:spcAft>
      <a:defRPr sz="900" kern="1200">
        <a:solidFill>
          <a:schemeClr val="tx1"/>
        </a:solidFill>
        <a:latin typeface="Times New Roman" pitchFamily="-107" charset="0"/>
        <a:ea typeface="MS PGothic" pitchFamily="34" charset="-128"/>
        <a:cs typeface="+mn-cs"/>
      </a:defRPr>
    </a:lvl2pPr>
    <a:lvl3pPr marL="914400" algn="l" rtl="0" eaLnBrk="0" fontAlgn="base" hangingPunct="0">
      <a:spcBef>
        <a:spcPct val="30000"/>
      </a:spcBef>
      <a:spcAft>
        <a:spcPct val="0"/>
      </a:spcAft>
      <a:defRPr sz="900" kern="1200">
        <a:solidFill>
          <a:schemeClr val="tx1"/>
        </a:solidFill>
        <a:latin typeface="Times New Roman" pitchFamily="-107" charset="0"/>
        <a:ea typeface="MS PGothic" pitchFamily="34" charset="-128"/>
        <a:cs typeface="+mn-cs"/>
      </a:defRPr>
    </a:lvl3pPr>
    <a:lvl4pPr marL="1371600" algn="l" rtl="0" eaLnBrk="0" fontAlgn="base" hangingPunct="0">
      <a:spcBef>
        <a:spcPct val="30000"/>
      </a:spcBef>
      <a:spcAft>
        <a:spcPct val="0"/>
      </a:spcAft>
      <a:defRPr sz="900" kern="1200">
        <a:solidFill>
          <a:schemeClr val="tx1"/>
        </a:solidFill>
        <a:latin typeface="Times New Roman" pitchFamily="-107" charset="0"/>
        <a:ea typeface="MS PGothic" pitchFamily="34" charset="-128"/>
        <a:cs typeface="+mn-cs"/>
      </a:defRPr>
    </a:lvl4pPr>
    <a:lvl5pPr marL="1828800" algn="l" rtl="0" eaLnBrk="0" fontAlgn="base" hangingPunct="0">
      <a:spcBef>
        <a:spcPct val="30000"/>
      </a:spcBef>
      <a:spcAft>
        <a:spcPct val="0"/>
      </a:spcAft>
      <a:defRPr sz="900" kern="1200">
        <a:solidFill>
          <a:schemeClr val="tx1"/>
        </a:solidFill>
        <a:latin typeface="Times New Roman" pitchFamily="-107" charset="0"/>
        <a:ea typeface="MS PGothic"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20B0D80D-D1E7-4E3E-AD43-87E08E8F2D28}" type="slidenum">
              <a:rPr lang="en-US"/>
              <a:pPr/>
              <a:t>1</a:t>
            </a:fld>
            <a:endParaRPr lang="en-US"/>
          </a:p>
        </p:txBody>
      </p:sp>
      <p:sp>
        <p:nvSpPr>
          <p:cNvPr id="17411" name="Rectangle 2"/>
          <p:cNvSpPr>
            <a:spLocks noGrp="1" noRot="1" noChangeAspect="1" noChangeArrowheads="1" noTextEdit="1"/>
          </p:cNvSpPr>
          <p:nvPr>
            <p:ph type="sldImg"/>
          </p:nvPr>
        </p:nvSpPr>
        <p:spPr>
          <a:xfrm>
            <a:off x="2943225" y="517525"/>
            <a:ext cx="3481388" cy="2611438"/>
          </a:xfrm>
          <a:ln/>
        </p:spPr>
      </p:sp>
      <p:sp>
        <p:nvSpPr>
          <p:cNvPr id="17412" name="Rectangle 3"/>
          <p:cNvSpPr>
            <a:spLocks noGrp="1" noChangeArrowheads="1"/>
          </p:cNvSpPr>
          <p:nvPr>
            <p:ph type="body" idx="1"/>
          </p:nvPr>
        </p:nvSpPr>
        <p:spPr>
          <a:xfrm>
            <a:off x="1306513" y="3211513"/>
            <a:ext cx="6805612" cy="3152775"/>
          </a:xfrm>
          <a:noFill/>
          <a:ln/>
        </p:spPr>
        <p:txBody>
          <a:bodyPr/>
          <a:lstStyle/>
          <a:p>
            <a:pPr eaLnBrk="1" hangingPunct="1">
              <a:buFontTx/>
              <a:buChar char="•"/>
            </a:pPr>
            <a:endParaRPr lang="en-US" smtClean="0">
              <a:latin typeface="Times New Roman" pitchFamily="18" charset="0"/>
            </a:endParaRPr>
          </a:p>
        </p:txBody>
      </p:sp>
    </p:spTree>
    <p:extLst>
      <p:ext uri="{BB962C8B-B14F-4D97-AF65-F5344CB8AC3E}">
        <p14:creationId xmlns:p14="http://schemas.microsoft.com/office/powerpoint/2010/main" val="380126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txBox="1">
            <a:spLocks noGrp="1" noChangeArrowheads="1"/>
          </p:cNvSpPr>
          <p:nvPr/>
        </p:nvSpPr>
        <p:spPr bwMode="auto">
          <a:xfrm>
            <a:off x="5255720" y="6647576"/>
            <a:ext cx="4025881" cy="348929"/>
          </a:xfrm>
          <a:prstGeom prst="rect">
            <a:avLst/>
          </a:prstGeom>
          <a:noFill/>
          <a:ln w="9525">
            <a:noFill/>
            <a:miter lim="800000"/>
            <a:headEnd/>
            <a:tailEnd/>
          </a:ln>
        </p:spPr>
        <p:txBody>
          <a:bodyPr lIns="92302" tIns="46151" rIns="92302" bIns="46151" anchor="b"/>
          <a:lstStyle/>
          <a:p>
            <a:pPr algn="r" defTabSz="922270" eaLnBrk="1" hangingPunct="1"/>
            <a:fld id="{FECE77DA-D8E6-4989-9FFC-372CE251A92F}" type="slidenum">
              <a:rPr lang="en-US" sz="1200" b="0">
                <a:solidFill>
                  <a:schemeClr val="tx1"/>
                </a:solidFill>
                <a:ea typeface="ＭＳ Ｐゴシック" pitchFamily="34" charset="-128"/>
              </a:rPr>
              <a:pPr algn="r" defTabSz="922270" eaLnBrk="1" hangingPunct="1"/>
              <a:t>10</a:t>
            </a:fld>
            <a:endParaRPr lang="en-US" sz="1200" b="0" dirty="0">
              <a:solidFill>
                <a:schemeClr val="tx1"/>
              </a:solidFill>
              <a:ea typeface="ＭＳ Ｐゴシック" pitchFamily="34" charset="-128"/>
            </a:endParaRPr>
          </a:p>
        </p:txBody>
      </p:sp>
      <p:sp>
        <p:nvSpPr>
          <p:cNvPr id="44035" name="Rectangle 2"/>
          <p:cNvSpPr>
            <a:spLocks noGrp="1" noRot="1" noChangeAspect="1" noChangeArrowheads="1" noTextEdit="1"/>
          </p:cNvSpPr>
          <p:nvPr>
            <p:ph type="sldImg"/>
          </p:nvPr>
        </p:nvSpPr>
        <p:spPr>
          <a:xfrm>
            <a:off x="2901950" y="523875"/>
            <a:ext cx="3498850" cy="2624138"/>
          </a:xfrm>
          <a:ln/>
        </p:spPr>
      </p:sp>
      <p:sp>
        <p:nvSpPr>
          <p:cNvPr id="44036" name="Rectangle 3"/>
          <p:cNvSpPr>
            <a:spLocks noGrp="1" noChangeArrowheads="1"/>
          </p:cNvSpPr>
          <p:nvPr>
            <p:ph type="body" idx="1"/>
          </p:nvPr>
        </p:nvSpPr>
        <p:spPr>
          <a:xfrm>
            <a:off x="929212" y="3324386"/>
            <a:ext cx="7425279" cy="3437907"/>
          </a:xfrm>
          <a:noFill/>
          <a:ln/>
        </p:spPr>
        <p:txBody>
          <a:bodyPr lIns="90384" tIns="45191" rIns="90384" bIns="45191"/>
          <a:lstStyle/>
          <a:p>
            <a:pPr eaLnBrk="1" hangingPunct="1"/>
            <a:r>
              <a:rPr lang="en-US" sz="800" dirty="0" smtClean="0"/>
              <a:t>ALOS failed early in April 2011.  ERS-2 is being turned off in July 2011. ENVISAT has replaced ALOS as a Principal Data Source.</a:t>
            </a:r>
          </a:p>
        </p:txBody>
      </p:sp>
    </p:spTree>
    <p:extLst>
      <p:ext uri="{BB962C8B-B14F-4D97-AF65-F5344CB8AC3E}">
        <p14:creationId xmlns:p14="http://schemas.microsoft.com/office/powerpoint/2010/main" val="2332783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7"/>
          <p:cNvSpPr txBox="1">
            <a:spLocks noGrp="1" noChangeArrowheads="1"/>
          </p:cNvSpPr>
          <p:nvPr/>
        </p:nvSpPr>
        <p:spPr bwMode="auto">
          <a:xfrm>
            <a:off x="5255720" y="6647576"/>
            <a:ext cx="4025881" cy="348929"/>
          </a:xfrm>
          <a:prstGeom prst="rect">
            <a:avLst/>
          </a:prstGeom>
          <a:noFill/>
          <a:ln w="9525">
            <a:noFill/>
            <a:miter lim="800000"/>
            <a:headEnd/>
            <a:tailEnd/>
          </a:ln>
        </p:spPr>
        <p:txBody>
          <a:bodyPr lIns="92302" tIns="46151" rIns="92302" bIns="46151" anchor="b"/>
          <a:lstStyle/>
          <a:p>
            <a:pPr algn="r" defTabSz="922270" eaLnBrk="1" hangingPunct="1"/>
            <a:fld id="{E57A6509-0CD7-49C3-8406-155D03AAC47F}" type="slidenum">
              <a:rPr lang="en-US" sz="1200" b="0">
                <a:solidFill>
                  <a:schemeClr val="tx1"/>
                </a:solidFill>
                <a:ea typeface="ＭＳ Ｐゴシック" pitchFamily="34" charset="-128"/>
              </a:rPr>
              <a:pPr algn="r" defTabSz="922270" eaLnBrk="1" hangingPunct="1"/>
              <a:t>11</a:t>
            </a:fld>
            <a:endParaRPr lang="en-US" sz="1200" b="0" dirty="0">
              <a:solidFill>
                <a:schemeClr val="tx1"/>
              </a:solidFill>
              <a:ea typeface="ＭＳ Ｐゴシック" pitchFamily="34" charset="-128"/>
            </a:endParaRPr>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pPr eaLnBrk="1" hangingPunct="1"/>
            <a:r>
              <a:rPr lang="en-US" dirty="0" smtClean="0"/>
              <a:t>Deleted ALOS.  ENVISAT</a:t>
            </a:r>
            <a:r>
              <a:rPr lang="en-US" baseline="0" dirty="0" smtClean="0"/>
              <a:t> upgraded to a primary data source.</a:t>
            </a:r>
            <a:endParaRPr lang="en-US" dirty="0" smtClean="0"/>
          </a:p>
        </p:txBody>
      </p:sp>
    </p:spTree>
    <p:extLst>
      <p:ext uri="{BB962C8B-B14F-4D97-AF65-F5344CB8AC3E}">
        <p14:creationId xmlns:p14="http://schemas.microsoft.com/office/powerpoint/2010/main" val="2828278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856DB1F7-93ED-4029-82E0-CDFE2E8AA4F0}" type="slidenum">
              <a:rPr lang="en-US"/>
              <a:pPr/>
              <a:t>12</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pPr eaLnBrk="1" hangingPunct="1"/>
            <a:endParaRPr lang="en-US" dirty="0" smtClean="0">
              <a:latin typeface="Times New Roman" pitchFamily="18" charset="0"/>
            </a:endParaRPr>
          </a:p>
        </p:txBody>
      </p:sp>
    </p:spTree>
    <p:extLst>
      <p:ext uri="{BB962C8B-B14F-4D97-AF65-F5344CB8AC3E}">
        <p14:creationId xmlns:p14="http://schemas.microsoft.com/office/powerpoint/2010/main" val="719382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xfrm>
            <a:off x="2894013" y="525463"/>
            <a:ext cx="3498850" cy="2624137"/>
          </a:xfrm>
          <a:ln/>
        </p:spPr>
      </p:sp>
      <p:sp>
        <p:nvSpPr>
          <p:cNvPr id="421891" name="Rectangle 3"/>
          <p:cNvSpPr>
            <a:spLocks noGrp="1" noChangeArrowheads="1"/>
          </p:cNvSpPr>
          <p:nvPr>
            <p:ph type="body" idx="1"/>
          </p:nvPr>
        </p:nvSpPr>
        <p:spPr>
          <a:noFill/>
          <a:ln/>
        </p:spPr>
        <p:txBody>
          <a:bodyPr/>
          <a:lstStyle/>
          <a:p>
            <a:endParaRPr lang="en-US" smtClean="0">
              <a:latin typeface="Times New Roman" pitchFamily="18" charset="0"/>
            </a:endParaRPr>
          </a:p>
        </p:txBody>
      </p:sp>
    </p:spTree>
    <p:extLst>
      <p:ext uri="{BB962C8B-B14F-4D97-AF65-F5344CB8AC3E}">
        <p14:creationId xmlns:p14="http://schemas.microsoft.com/office/powerpoint/2010/main" val="10390857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txBox="1">
            <a:spLocks noGrp="1" noChangeArrowheads="1"/>
          </p:cNvSpPr>
          <p:nvPr/>
        </p:nvSpPr>
        <p:spPr bwMode="auto">
          <a:xfrm>
            <a:off x="5256213" y="6646863"/>
            <a:ext cx="4025900" cy="349250"/>
          </a:xfrm>
          <a:prstGeom prst="rect">
            <a:avLst/>
          </a:prstGeom>
          <a:noFill/>
          <a:ln w="9525">
            <a:noFill/>
            <a:miter lim="800000"/>
            <a:headEnd/>
            <a:tailEnd/>
          </a:ln>
        </p:spPr>
        <p:txBody>
          <a:bodyPr lIns="92309" tIns="46154" rIns="92309" bIns="46154" anchor="b"/>
          <a:lstStyle/>
          <a:p>
            <a:pPr algn="r" defTabSz="922338"/>
            <a:fld id="{446DE05C-0523-43CB-AA0B-B4FDC7B30DD1}" type="slidenum">
              <a:rPr lang="en-US" b="0">
                <a:solidFill>
                  <a:schemeClr val="tx1"/>
                </a:solidFill>
              </a:rPr>
              <a:pPr algn="r" defTabSz="922338"/>
              <a:t>16</a:t>
            </a:fld>
            <a:endParaRPr lang="en-US" b="0">
              <a:solidFill>
                <a:schemeClr val="tx1"/>
              </a:solidFill>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r>
              <a:rPr lang="en-US" smtClean="0">
                <a:latin typeface="Times New Roman" pitchFamily="18" charset="0"/>
                <a:ea typeface="ＭＳ Ｐゴシック" pitchFamily="34" charset="-128"/>
              </a:rPr>
              <a:t>Check with users.  Check with NODC.  Bill</a:t>
            </a:r>
          </a:p>
        </p:txBody>
      </p:sp>
    </p:spTree>
    <p:extLst>
      <p:ext uri="{BB962C8B-B14F-4D97-AF65-F5344CB8AC3E}">
        <p14:creationId xmlns:p14="http://schemas.microsoft.com/office/powerpoint/2010/main" val="6960064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7"/>
          <p:cNvSpPr txBox="1">
            <a:spLocks noGrp="1" noChangeArrowheads="1"/>
          </p:cNvSpPr>
          <p:nvPr/>
        </p:nvSpPr>
        <p:spPr bwMode="auto">
          <a:xfrm>
            <a:off x="5256213" y="6646863"/>
            <a:ext cx="4025900" cy="349250"/>
          </a:xfrm>
          <a:prstGeom prst="rect">
            <a:avLst/>
          </a:prstGeom>
          <a:noFill/>
          <a:ln w="9525">
            <a:noFill/>
            <a:miter lim="800000"/>
            <a:headEnd/>
            <a:tailEnd/>
          </a:ln>
        </p:spPr>
        <p:txBody>
          <a:bodyPr lIns="92309" tIns="46154" rIns="92309" bIns="46154" anchor="b"/>
          <a:lstStyle/>
          <a:p>
            <a:pPr algn="r" defTabSz="922338"/>
            <a:fld id="{74C9EDA8-F33C-4EA2-BA95-995DA65BCCAB}" type="slidenum">
              <a:rPr lang="en-US" b="0">
                <a:solidFill>
                  <a:schemeClr val="tx1"/>
                </a:solidFill>
              </a:rPr>
              <a:pPr algn="r" defTabSz="922338"/>
              <a:t>17</a:t>
            </a:fld>
            <a:endParaRPr lang="en-US" b="0">
              <a:solidFill>
                <a:schemeClr val="tx1"/>
              </a:solidFill>
            </a:endParaRPr>
          </a:p>
        </p:txBody>
      </p:sp>
      <p:sp>
        <p:nvSpPr>
          <p:cNvPr id="398339" name="Rectangle 2"/>
          <p:cNvSpPr>
            <a:spLocks noGrp="1" noRot="1" noChangeAspect="1" noChangeArrowheads="1" noTextEdit="1"/>
          </p:cNvSpPr>
          <p:nvPr>
            <p:ph type="sldImg"/>
          </p:nvPr>
        </p:nvSpPr>
        <p:spPr>
          <a:ln/>
        </p:spPr>
      </p:sp>
      <p:sp>
        <p:nvSpPr>
          <p:cNvPr id="398340" name="Rectangle 3"/>
          <p:cNvSpPr>
            <a:spLocks noGrp="1" noChangeArrowheads="1"/>
          </p:cNvSpPr>
          <p:nvPr>
            <p:ph type="body" idx="1"/>
          </p:nvPr>
        </p:nvSpPr>
        <p:spPr>
          <a:noFill/>
          <a:ln/>
        </p:spPr>
        <p:txBody>
          <a:bodyPr/>
          <a:lstStyle/>
          <a:p>
            <a:pPr eaLnBrk="1" hangingPunct="1"/>
            <a:endParaRPr lang="en-US" smtClean="0">
              <a:latin typeface="Times New Roman" pitchFamily="18" charset="0"/>
            </a:endParaRPr>
          </a:p>
        </p:txBody>
      </p:sp>
    </p:spTree>
    <p:extLst>
      <p:ext uri="{BB962C8B-B14F-4D97-AF65-F5344CB8AC3E}">
        <p14:creationId xmlns:p14="http://schemas.microsoft.com/office/powerpoint/2010/main" val="22840125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txBox="1">
            <a:spLocks noGrp="1" noChangeArrowheads="1"/>
          </p:cNvSpPr>
          <p:nvPr/>
        </p:nvSpPr>
        <p:spPr bwMode="auto">
          <a:xfrm>
            <a:off x="5255720" y="6647576"/>
            <a:ext cx="4025881" cy="348929"/>
          </a:xfrm>
          <a:prstGeom prst="rect">
            <a:avLst/>
          </a:prstGeom>
          <a:noFill/>
          <a:ln w="9525">
            <a:noFill/>
            <a:miter lim="800000"/>
            <a:headEnd/>
            <a:tailEnd/>
          </a:ln>
        </p:spPr>
        <p:txBody>
          <a:bodyPr lIns="92302" tIns="46151" rIns="92302" bIns="46151" anchor="b"/>
          <a:lstStyle/>
          <a:p>
            <a:pPr algn="r" defTabSz="922270" eaLnBrk="1" hangingPunct="1"/>
            <a:fld id="{1564EE54-8B63-4CA3-A757-38CEE4B3121C}" type="slidenum">
              <a:rPr lang="en-US" sz="1200" b="0">
                <a:solidFill>
                  <a:schemeClr val="tx1"/>
                </a:solidFill>
                <a:ea typeface="ＭＳ Ｐゴシック" pitchFamily="34" charset="-128"/>
              </a:rPr>
              <a:pPr algn="r" defTabSz="922270" eaLnBrk="1" hangingPunct="1"/>
              <a:t>19</a:t>
            </a:fld>
            <a:endParaRPr lang="en-US" sz="1200" b="0" dirty="0">
              <a:solidFill>
                <a:schemeClr val="tx1"/>
              </a:solidFill>
              <a:ea typeface="ＭＳ Ｐゴシック" pitchFamily="34" charset="-128"/>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20024426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25908532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4978E9F4-E4FD-4CAC-B107-0D33602A8FD0}" type="slidenum">
              <a:rPr lang="en-US"/>
              <a:pPr/>
              <a:t>28</a:t>
            </a:fld>
            <a:endParaRPr lang="en-US"/>
          </a:p>
        </p:txBody>
      </p:sp>
      <p:sp>
        <p:nvSpPr>
          <p:cNvPr id="19459" name="Rectangle 2"/>
          <p:cNvSpPr>
            <a:spLocks noGrp="1" noRot="1" noChangeAspect="1" noChangeArrowheads="1" noTextEdit="1"/>
          </p:cNvSpPr>
          <p:nvPr>
            <p:ph type="sldImg"/>
          </p:nvPr>
        </p:nvSpPr>
        <p:spPr>
          <a:xfrm>
            <a:off x="2901950" y="530225"/>
            <a:ext cx="3486150" cy="2614613"/>
          </a:xfrm>
          <a:ln/>
        </p:spPr>
      </p:sp>
      <p:sp>
        <p:nvSpPr>
          <p:cNvPr id="19460" name="Rectangle 3"/>
          <p:cNvSpPr>
            <a:spLocks noGrp="1" noChangeArrowheads="1"/>
          </p:cNvSpPr>
          <p:nvPr>
            <p:ph type="body" idx="1"/>
          </p:nvPr>
        </p:nvSpPr>
        <p:spPr>
          <a:xfrm>
            <a:off x="1306513" y="3211513"/>
            <a:ext cx="6805612" cy="3152775"/>
          </a:xfrm>
          <a:noFill/>
          <a:ln/>
        </p:spPr>
        <p:txBody>
          <a:bodyPr/>
          <a:lstStyle/>
          <a:p>
            <a:pPr eaLnBrk="1" hangingPunct="1">
              <a:spcBef>
                <a:spcPct val="0"/>
              </a:spcBef>
            </a:pPr>
            <a:r>
              <a:rPr lang="en-US" smtClean="0">
                <a:latin typeface="Times New Roman" pitchFamily="18" charset="0"/>
              </a:rPr>
              <a:t> </a:t>
            </a:r>
          </a:p>
        </p:txBody>
      </p:sp>
    </p:spTree>
    <p:extLst>
      <p:ext uri="{BB962C8B-B14F-4D97-AF65-F5344CB8AC3E}">
        <p14:creationId xmlns:p14="http://schemas.microsoft.com/office/powerpoint/2010/main" val="16376951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4024793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4978E9F4-E4FD-4CAC-B107-0D33602A8FD0}" type="slidenum">
              <a:rPr lang="en-US"/>
              <a:pPr/>
              <a:t>2</a:t>
            </a:fld>
            <a:endParaRPr lang="en-US"/>
          </a:p>
        </p:txBody>
      </p:sp>
      <p:sp>
        <p:nvSpPr>
          <p:cNvPr id="19459" name="Rectangle 2"/>
          <p:cNvSpPr>
            <a:spLocks noGrp="1" noRot="1" noChangeAspect="1" noChangeArrowheads="1" noTextEdit="1"/>
          </p:cNvSpPr>
          <p:nvPr>
            <p:ph type="sldImg"/>
          </p:nvPr>
        </p:nvSpPr>
        <p:spPr>
          <a:xfrm>
            <a:off x="2901950" y="530225"/>
            <a:ext cx="3486150" cy="2614613"/>
          </a:xfrm>
          <a:ln/>
        </p:spPr>
      </p:sp>
      <p:sp>
        <p:nvSpPr>
          <p:cNvPr id="19460" name="Rectangle 3"/>
          <p:cNvSpPr>
            <a:spLocks noGrp="1" noChangeArrowheads="1"/>
          </p:cNvSpPr>
          <p:nvPr>
            <p:ph type="body" idx="1"/>
          </p:nvPr>
        </p:nvSpPr>
        <p:spPr>
          <a:xfrm>
            <a:off x="1306513" y="3211513"/>
            <a:ext cx="6805612" cy="3152775"/>
          </a:xfrm>
          <a:noFill/>
          <a:ln/>
        </p:spPr>
        <p:txBody>
          <a:bodyPr/>
          <a:lstStyle/>
          <a:p>
            <a:pPr eaLnBrk="1" hangingPunct="1">
              <a:spcBef>
                <a:spcPct val="0"/>
              </a:spcBef>
            </a:pPr>
            <a:r>
              <a:rPr lang="en-US" smtClean="0">
                <a:latin typeface="Times New Roman" pitchFamily="18" charset="0"/>
              </a:rPr>
              <a:t> </a:t>
            </a:r>
          </a:p>
        </p:txBody>
      </p:sp>
    </p:spTree>
    <p:extLst>
      <p:ext uri="{BB962C8B-B14F-4D97-AF65-F5344CB8AC3E}">
        <p14:creationId xmlns:p14="http://schemas.microsoft.com/office/powerpoint/2010/main" val="1270181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4978E9F4-E4FD-4CAC-B107-0D33602A8FD0}" type="slidenum">
              <a:rPr lang="en-US"/>
              <a:pPr/>
              <a:t>3</a:t>
            </a:fld>
            <a:endParaRPr lang="en-US"/>
          </a:p>
        </p:txBody>
      </p:sp>
      <p:sp>
        <p:nvSpPr>
          <p:cNvPr id="19459" name="Rectangle 2"/>
          <p:cNvSpPr>
            <a:spLocks noGrp="1" noRot="1" noChangeAspect="1" noChangeArrowheads="1" noTextEdit="1"/>
          </p:cNvSpPr>
          <p:nvPr>
            <p:ph type="sldImg"/>
          </p:nvPr>
        </p:nvSpPr>
        <p:spPr>
          <a:xfrm>
            <a:off x="2901950" y="530225"/>
            <a:ext cx="3486150" cy="2614613"/>
          </a:xfrm>
          <a:ln/>
        </p:spPr>
      </p:sp>
      <p:sp>
        <p:nvSpPr>
          <p:cNvPr id="19460" name="Rectangle 3"/>
          <p:cNvSpPr>
            <a:spLocks noGrp="1" noChangeArrowheads="1"/>
          </p:cNvSpPr>
          <p:nvPr>
            <p:ph type="body" idx="1"/>
          </p:nvPr>
        </p:nvSpPr>
        <p:spPr>
          <a:xfrm>
            <a:off x="1306513" y="3211513"/>
            <a:ext cx="6805612" cy="3152775"/>
          </a:xfrm>
          <a:noFill/>
          <a:ln/>
        </p:spPr>
        <p:txBody>
          <a:bodyPr/>
          <a:lstStyle/>
          <a:p>
            <a:pPr eaLnBrk="1" hangingPunct="1">
              <a:spcBef>
                <a:spcPct val="0"/>
              </a:spcBef>
            </a:pPr>
            <a:r>
              <a:rPr lang="en-US" smtClean="0">
                <a:latin typeface="Times New Roman" pitchFamily="18" charset="0"/>
              </a:rPr>
              <a:t> </a:t>
            </a:r>
          </a:p>
        </p:txBody>
      </p:sp>
    </p:spTree>
    <p:extLst>
      <p:ext uri="{BB962C8B-B14F-4D97-AF65-F5344CB8AC3E}">
        <p14:creationId xmlns:p14="http://schemas.microsoft.com/office/powerpoint/2010/main" val="1505720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4978E9F4-E4FD-4CAC-B107-0D33602A8FD0}" type="slidenum">
              <a:rPr lang="en-US"/>
              <a:pPr/>
              <a:t>4</a:t>
            </a:fld>
            <a:endParaRPr lang="en-US"/>
          </a:p>
        </p:txBody>
      </p:sp>
      <p:sp>
        <p:nvSpPr>
          <p:cNvPr id="19459" name="Rectangle 2"/>
          <p:cNvSpPr>
            <a:spLocks noGrp="1" noRot="1" noChangeAspect="1" noChangeArrowheads="1" noTextEdit="1"/>
          </p:cNvSpPr>
          <p:nvPr>
            <p:ph type="sldImg"/>
          </p:nvPr>
        </p:nvSpPr>
        <p:spPr>
          <a:xfrm>
            <a:off x="2901950" y="530225"/>
            <a:ext cx="3486150" cy="2614613"/>
          </a:xfrm>
          <a:ln/>
        </p:spPr>
      </p:sp>
      <p:sp>
        <p:nvSpPr>
          <p:cNvPr id="19460" name="Rectangle 3"/>
          <p:cNvSpPr>
            <a:spLocks noGrp="1" noChangeArrowheads="1"/>
          </p:cNvSpPr>
          <p:nvPr>
            <p:ph type="body" idx="1"/>
          </p:nvPr>
        </p:nvSpPr>
        <p:spPr>
          <a:xfrm>
            <a:off x="1306513" y="3211513"/>
            <a:ext cx="6805612" cy="3152775"/>
          </a:xfrm>
          <a:noFill/>
          <a:ln/>
        </p:spPr>
        <p:txBody>
          <a:bodyPr/>
          <a:lstStyle/>
          <a:p>
            <a:pPr eaLnBrk="1" hangingPunct="1">
              <a:spcBef>
                <a:spcPct val="0"/>
              </a:spcBef>
            </a:pPr>
            <a:r>
              <a:rPr lang="en-US" smtClean="0">
                <a:latin typeface="Times New Roman" pitchFamily="18" charset="0"/>
              </a:rPr>
              <a:t> </a:t>
            </a:r>
          </a:p>
        </p:txBody>
      </p:sp>
    </p:spTree>
    <p:extLst>
      <p:ext uri="{BB962C8B-B14F-4D97-AF65-F5344CB8AC3E}">
        <p14:creationId xmlns:p14="http://schemas.microsoft.com/office/powerpoint/2010/main" val="4265033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C1910A06-6E4B-4779-AE7F-88DFC835BA2A}" type="slidenum">
              <a:rPr lang="en-US"/>
              <a:pPr/>
              <a:t>5</a:t>
            </a:fld>
            <a:endParaRPr lang="en-US"/>
          </a:p>
        </p:txBody>
      </p:sp>
      <p:sp>
        <p:nvSpPr>
          <p:cNvPr id="33795" name="Rectangle 2"/>
          <p:cNvSpPr>
            <a:spLocks noGrp="1" noRot="1" noChangeAspect="1" noChangeArrowheads="1" noTextEdit="1"/>
          </p:cNvSpPr>
          <p:nvPr>
            <p:ph type="sldImg"/>
          </p:nvPr>
        </p:nvSpPr>
        <p:spPr>
          <a:xfrm>
            <a:off x="2901950" y="530225"/>
            <a:ext cx="3486150" cy="2614613"/>
          </a:xfrm>
          <a:ln/>
        </p:spPr>
      </p:sp>
      <p:sp>
        <p:nvSpPr>
          <p:cNvPr id="33796" name="Rectangle 3"/>
          <p:cNvSpPr>
            <a:spLocks noGrp="1" noChangeArrowheads="1"/>
          </p:cNvSpPr>
          <p:nvPr>
            <p:ph type="body" idx="1"/>
          </p:nvPr>
        </p:nvSpPr>
        <p:spPr>
          <a:xfrm>
            <a:off x="1214438" y="3332163"/>
            <a:ext cx="6804025" cy="3149600"/>
          </a:xfrm>
          <a:noFill/>
          <a:ln/>
        </p:spPr>
        <p:txBody>
          <a:bodyPr/>
          <a:lstStyle/>
          <a:p>
            <a:pPr lvl="1" eaLnBrk="1" hangingPunct="1">
              <a:buFontTx/>
              <a:buChar char="•"/>
            </a:pPr>
            <a:endParaRPr lang="en-US" b="1" smtClean="0">
              <a:latin typeface="Times New Roman" pitchFamily="18" charset="0"/>
            </a:endParaRPr>
          </a:p>
        </p:txBody>
      </p:sp>
    </p:spTree>
    <p:extLst>
      <p:ext uri="{BB962C8B-B14F-4D97-AF65-F5344CB8AC3E}">
        <p14:creationId xmlns:p14="http://schemas.microsoft.com/office/powerpoint/2010/main" val="3804094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13293768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pPr eaLnBrk="1" hangingPunct="1"/>
            <a:endParaRPr lang="en-US" smtClean="0">
              <a:latin typeface="Times New Roman" pitchFamily="18" charset="0"/>
              <a:ea typeface="ＭＳ Ｐゴシック" pitchFamily="34" charset="-128"/>
            </a:endParaRPr>
          </a:p>
        </p:txBody>
      </p:sp>
    </p:spTree>
    <p:extLst>
      <p:ext uri="{BB962C8B-B14F-4D97-AF65-F5344CB8AC3E}">
        <p14:creationId xmlns:p14="http://schemas.microsoft.com/office/powerpoint/2010/main" val="106759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txBox="1">
            <a:spLocks noGrp="1" noChangeArrowheads="1"/>
          </p:cNvSpPr>
          <p:nvPr/>
        </p:nvSpPr>
        <p:spPr bwMode="auto">
          <a:xfrm>
            <a:off x="5256213" y="6646863"/>
            <a:ext cx="4025900" cy="349250"/>
          </a:xfrm>
          <a:prstGeom prst="rect">
            <a:avLst/>
          </a:prstGeom>
          <a:noFill/>
          <a:ln w="9525">
            <a:noFill/>
            <a:miter lim="800000"/>
            <a:headEnd/>
            <a:tailEnd/>
          </a:ln>
        </p:spPr>
        <p:txBody>
          <a:bodyPr lIns="92309" tIns="46154" rIns="92309" bIns="46154" anchor="b"/>
          <a:lstStyle/>
          <a:p>
            <a:pPr algn="r" defTabSz="922338"/>
            <a:fld id="{E65E017A-618C-46C0-87C0-292F7920F45E}" type="slidenum">
              <a:rPr lang="en-US" b="0">
                <a:solidFill>
                  <a:schemeClr val="tx1"/>
                </a:solidFill>
              </a:rPr>
              <a:pPr algn="r" defTabSz="922338"/>
              <a:t>8</a:t>
            </a:fld>
            <a:endParaRPr lang="en-US" b="0">
              <a:solidFill>
                <a:schemeClr val="tx1"/>
              </a:solidFill>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en-US" dirty="0" smtClean="0">
              <a:latin typeface="Times New Roman" pitchFamily="18" charset="0"/>
            </a:endParaRPr>
          </a:p>
        </p:txBody>
      </p:sp>
    </p:spTree>
    <p:extLst>
      <p:ext uri="{BB962C8B-B14F-4D97-AF65-F5344CB8AC3E}">
        <p14:creationId xmlns:p14="http://schemas.microsoft.com/office/powerpoint/2010/main" val="23589936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txBox="1">
            <a:spLocks noGrp="1" noChangeArrowheads="1"/>
          </p:cNvSpPr>
          <p:nvPr/>
        </p:nvSpPr>
        <p:spPr bwMode="auto">
          <a:xfrm>
            <a:off x="5256213" y="6646863"/>
            <a:ext cx="4025900" cy="349250"/>
          </a:xfrm>
          <a:prstGeom prst="rect">
            <a:avLst/>
          </a:prstGeom>
          <a:noFill/>
          <a:ln w="9525">
            <a:noFill/>
            <a:miter lim="800000"/>
            <a:headEnd/>
            <a:tailEnd/>
          </a:ln>
        </p:spPr>
        <p:txBody>
          <a:bodyPr lIns="92309" tIns="46154" rIns="92309" bIns="46154" anchor="b"/>
          <a:lstStyle/>
          <a:p>
            <a:pPr algn="r" defTabSz="922338"/>
            <a:fld id="{E65E017A-618C-46C0-87C0-292F7920F45E}" type="slidenum">
              <a:rPr lang="en-US" b="0">
                <a:solidFill>
                  <a:schemeClr val="tx1"/>
                </a:solidFill>
              </a:rPr>
              <a:pPr algn="r" defTabSz="922338"/>
              <a:t>9</a:t>
            </a:fld>
            <a:endParaRPr lang="en-US" b="0">
              <a:solidFill>
                <a:schemeClr val="tx1"/>
              </a:solidFill>
            </a:endParaRPr>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pPr eaLnBrk="1" hangingPunct="1"/>
            <a:endParaRPr lang="en-US" dirty="0" smtClean="0">
              <a:latin typeface="Times New Roman" pitchFamily="18" charset="0"/>
            </a:endParaRPr>
          </a:p>
        </p:txBody>
      </p:sp>
    </p:spTree>
    <p:extLst>
      <p:ext uri="{BB962C8B-B14F-4D97-AF65-F5344CB8AC3E}">
        <p14:creationId xmlns:p14="http://schemas.microsoft.com/office/powerpoint/2010/main" val="645481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2706" name="Rectangle 2"/>
          <p:cNvSpPr>
            <a:spLocks noGrp="1" noChangeArrowheads="1"/>
          </p:cNvSpPr>
          <p:nvPr>
            <p:ph type="ctrTitle"/>
          </p:nvPr>
        </p:nvSpPr>
        <p:spPr>
          <a:xfrm>
            <a:off x="533400" y="457200"/>
            <a:ext cx="8077200" cy="3200400"/>
          </a:xfrm>
        </p:spPr>
        <p:txBody>
          <a:bodyPr/>
          <a:lstStyle>
            <a:lvl1pPr>
              <a:defRPr sz="2800"/>
            </a:lvl1pPr>
          </a:lstStyle>
          <a:p>
            <a:r>
              <a:rPr lang="en-US"/>
              <a:t>Click to edit Master title style</a:t>
            </a:r>
          </a:p>
        </p:txBody>
      </p:sp>
      <p:sp>
        <p:nvSpPr>
          <p:cNvPr id="72707" name="Rectangle 3"/>
          <p:cNvSpPr>
            <a:spLocks noGrp="1" noChangeArrowheads="1"/>
          </p:cNvSpPr>
          <p:nvPr>
            <p:ph type="subTitle" idx="1"/>
          </p:nvPr>
        </p:nvSpPr>
        <p:spPr>
          <a:xfrm>
            <a:off x="533400" y="3886200"/>
            <a:ext cx="8077200" cy="1981200"/>
          </a:xfrm>
        </p:spPr>
        <p:txBody>
          <a:bodyPr/>
          <a:lstStyle>
            <a:lvl1pPr marL="0" indent="0" algn="ctr">
              <a:buFontTx/>
              <a:buNone/>
              <a:defRPr sz="1800"/>
            </a:lvl1pPr>
          </a:lstStyle>
          <a:p>
            <a:r>
              <a:rPr lang="en-US"/>
              <a:t>Click to edit Master subtitle style</a:t>
            </a:r>
          </a:p>
        </p:txBody>
      </p:sp>
      <p:sp>
        <p:nvSpPr>
          <p:cNvPr id="4" name="Rectangle 4"/>
          <p:cNvSpPr>
            <a:spLocks noGrp="1" noChangeArrowheads="1"/>
          </p:cNvSpPr>
          <p:nvPr>
            <p:ph type="dt" sz="half" idx="10"/>
          </p:nvPr>
        </p:nvSpPr>
        <p:spPr>
          <a:xfrm>
            <a:off x="3200400" y="6381750"/>
            <a:ext cx="2133600" cy="476250"/>
          </a:xfrm>
        </p:spPr>
        <p:txBody>
          <a:bodyPr/>
          <a:lstStyle>
            <a:lvl1pPr>
              <a:defRPr/>
            </a:lvl1pPr>
          </a:lstStyle>
          <a:p>
            <a:endParaRPr lang="en-US"/>
          </a:p>
        </p:txBody>
      </p:sp>
      <p:sp>
        <p:nvSpPr>
          <p:cNvPr id="5" name="Rectangle 5"/>
          <p:cNvSpPr>
            <a:spLocks noGrp="1" noChangeArrowheads="1"/>
          </p:cNvSpPr>
          <p:nvPr>
            <p:ph type="ftr" sz="quarter" idx="11"/>
          </p:nvPr>
        </p:nvSpPr>
        <p:spPr>
          <a:xfrm>
            <a:off x="0" y="6381750"/>
            <a:ext cx="2895600" cy="476250"/>
          </a:xfrm>
        </p:spPr>
        <p:txBody>
          <a:bodyPr/>
          <a:lstStyle>
            <a:lvl1pPr>
              <a:defRPr/>
            </a:lvl1pPr>
          </a:lstStyle>
          <a:p>
            <a:endParaRPr lang="en-US"/>
          </a:p>
          <a:p>
            <a:endParaRPr lang="en-US"/>
          </a:p>
          <a:p>
            <a:r>
              <a:rPr lang="en-US"/>
              <a:t>CDR June 2009</a:t>
            </a:r>
          </a:p>
        </p:txBody>
      </p:sp>
      <p:sp>
        <p:nvSpPr>
          <p:cNvPr id="6" name="Rectangle 6"/>
          <p:cNvSpPr>
            <a:spLocks noGrp="1" noChangeArrowheads="1"/>
          </p:cNvSpPr>
          <p:nvPr>
            <p:ph type="sldNum" sz="quarter" idx="12"/>
          </p:nvPr>
        </p:nvSpPr>
        <p:spPr>
          <a:xfrm>
            <a:off x="6553200" y="6381750"/>
            <a:ext cx="2133600" cy="476250"/>
          </a:xfrm>
        </p:spPr>
        <p:txBody>
          <a:bodyPr/>
          <a:lstStyle>
            <a:lvl1pPr>
              <a:defRPr/>
            </a:lvl1pPr>
          </a:lstStyle>
          <a:p>
            <a:fld id="{8F0854A6-AB15-4709-A448-7B624617662B}"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sz="half" idx="10"/>
          </p:nvPr>
        </p:nvSpPr>
        <p:spPr>
          <a:ln/>
        </p:spPr>
        <p:txBody>
          <a:bodyPr/>
          <a:lstStyle>
            <a:lvl1pPr>
              <a:defRPr/>
            </a:lvl1pPr>
          </a:lstStyle>
          <a:p>
            <a:endParaRPr lang="en-US"/>
          </a:p>
        </p:txBody>
      </p:sp>
      <p:sp>
        <p:nvSpPr>
          <p:cNvPr id="5" name="Rectangle 4"/>
          <p:cNvSpPr>
            <a:spLocks noGrp="1" noChangeArrowheads="1"/>
          </p:cNvSpPr>
          <p:nvPr>
            <p:ph type="ftr" sz="quarter" idx="11"/>
          </p:nvPr>
        </p:nvSpPr>
        <p:spPr>
          <a:ln/>
        </p:spPr>
        <p:txBody>
          <a:bodyPr/>
          <a:lstStyle>
            <a:lvl1pPr>
              <a:defRPr/>
            </a:lvl1pPr>
          </a:lstStyle>
          <a:p>
            <a:r>
              <a:rPr lang="en-US"/>
              <a:t>CDR June 2009</a:t>
            </a:r>
          </a:p>
        </p:txBody>
      </p:sp>
      <p:sp>
        <p:nvSpPr>
          <p:cNvPr id="6" name="Rectangle 5"/>
          <p:cNvSpPr>
            <a:spLocks noGrp="1" noChangeArrowheads="1"/>
          </p:cNvSpPr>
          <p:nvPr>
            <p:ph type="sldNum" sz="quarter" idx="12"/>
          </p:nvPr>
        </p:nvSpPr>
        <p:spPr>
          <a:ln/>
        </p:spPr>
        <p:txBody>
          <a:bodyPr/>
          <a:lstStyle>
            <a:lvl1pPr>
              <a:defRPr/>
            </a:lvl1pPr>
          </a:lstStyle>
          <a:p>
            <a:fld id="{1469628F-7008-4DBA-8171-0F923F859C77}"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6550" y="152400"/>
            <a:ext cx="21526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 y="152400"/>
            <a:ext cx="63055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sz="half" idx="10"/>
          </p:nvPr>
        </p:nvSpPr>
        <p:spPr>
          <a:ln/>
        </p:spPr>
        <p:txBody>
          <a:bodyPr/>
          <a:lstStyle>
            <a:lvl1pPr>
              <a:defRPr/>
            </a:lvl1pPr>
          </a:lstStyle>
          <a:p>
            <a:endParaRPr lang="en-US"/>
          </a:p>
        </p:txBody>
      </p:sp>
      <p:sp>
        <p:nvSpPr>
          <p:cNvPr id="5" name="Rectangle 4"/>
          <p:cNvSpPr>
            <a:spLocks noGrp="1" noChangeArrowheads="1"/>
          </p:cNvSpPr>
          <p:nvPr>
            <p:ph type="ftr" sz="quarter" idx="11"/>
          </p:nvPr>
        </p:nvSpPr>
        <p:spPr>
          <a:ln/>
        </p:spPr>
        <p:txBody>
          <a:bodyPr/>
          <a:lstStyle>
            <a:lvl1pPr>
              <a:defRPr/>
            </a:lvl1pPr>
          </a:lstStyle>
          <a:p>
            <a:r>
              <a:rPr lang="en-US"/>
              <a:t>CDR June 2009</a:t>
            </a:r>
          </a:p>
        </p:txBody>
      </p:sp>
      <p:sp>
        <p:nvSpPr>
          <p:cNvPr id="6" name="Rectangle 5"/>
          <p:cNvSpPr>
            <a:spLocks noGrp="1" noChangeArrowheads="1"/>
          </p:cNvSpPr>
          <p:nvPr>
            <p:ph type="sldNum" sz="quarter" idx="12"/>
          </p:nvPr>
        </p:nvSpPr>
        <p:spPr>
          <a:ln/>
        </p:spPr>
        <p:txBody>
          <a:bodyPr/>
          <a:lstStyle>
            <a:lvl1pPr>
              <a:defRPr/>
            </a:lvl1pPr>
          </a:lstStyle>
          <a:p>
            <a:fld id="{8994B6F8-0396-4CC2-B756-6A67EEE07980}" type="slidenum">
              <a:rPr lang="en-US"/>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610600" cy="6858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228600" y="914400"/>
            <a:ext cx="8610600" cy="5562600"/>
          </a:xfrm>
        </p:spPr>
        <p:txBody>
          <a:bodyPr/>
          <a:lstStyle/>
          <a:p>
            <a:pPr lvl="0"/>
            <a:endParaRPr lang="en-US" noProof="0" smtClean="0"/>
          </a:p>
        </p:txBody>
      </p:sp>
      <p:sp>
        <p:nvSpPr>
          <p:cNvPr id="4" name="Rectangle 3"/>
          <p:cNvSpPr>
            <a:spLocks noGrp="1" noChangeArrowheads="1"/>
          </p:cNvSpPr>
          <p:nvPr>
            <p:ph type="dt" sz="half" idx="10"/>
          </p:nvPr>
        </p:nvSpPr>
        <p:spPr>
          <a:ln/>
        </p:spPr>
        <p:txBody>
          <a:bodyPr/>
          <a:lstStyle>
            <a:lvl1pPr>
              <a:defRPr/>
            </a:lvl1pPr>
          </a:lstStyle>
          <a:p>
            <a:endParaRPr lang="en-US"/>
          </a:p>
        </p:txBody>
      </p:sp>
      <p:sp>
        <p:nvSpPr>
          <p:cNvPr id="5" name="Rectangle 4"/>
          <p:cNvSpPr>
            <a:spLocks noGrp="1" noChangeArrowheads="1"/>
          </p:cNvSpPr>
          <p:nvPr>
            <p:ph type="ftr" sz="quarter" idx="11"/>
          </p:nvPr>
        </p:nvSpPr>
        <p:spPr>
          <a:ln/>
        </p:spPr>
        <p:txBody>
          <a:bodyPr/>
          <a:lstStyle>
            <a:lvl1pPr>
              <a:defRPr/>
            </a:lvl1pPr>
          </a:lstStyle>
          <a:p>
            <a:r>
              <a:rPr lang="en-US"/>
              <a:t>CDR June 2009</a:t>
            </a:r>
          </a:p>
        </p:txBody>
      </p:sp>
      <p:sp>
        <p:nvSpPr>
          <p:cNvPr id="6" name="Rectangle 5"/>
          <p:cNvSpPr>
            <a:spLocks noGrp="1" noChangeArrowheads="1"/>
          </p:cNvSpPr>
          <p:nvPr>
            <p:ph type="sldNum" sz="quarter" idx="12"/>
          </p:nvPr>
        </p:nvSpPr>
        <p:spPr>
          <a:ln/>
        </p:spPr>
        <p:txBody>
          <a:bodyPr/>
          <a:lstStyle>
            <a:lvl1pPr>
              <a:defRPr/>
            </a:lvl1pPr>
          </a:lstStyle>
          <a:p>
            <a:fld id="{231117FB-5FD8-4592-94B3-8E425CE4068F}"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3"/>
          <p:cNvSpPr>
            <a:spLocks noGrp="1" noChangeArrowheads="1"/>
          </p:cNvSpPr>
          <p:nvPr>
            <p:ph type="dt" sz="half" idx="10"/>
          </p:nvPr>
        </p:nvSpPr>
        <p:spPr>
          <a:ln/>
        </p:spPr>
        <p:txBody>
          <a:bodyPr/>
          <a:lstStyle>
            <a:lvl1pPr>
              <a:defRPr/>
            </a:lvl1pPr>
          </a:lstStyle>
          <a:p>
            <a:endParaRPr lang="en-US"/>
          </a:p>
        </p:txBody>
      </p:sp>
      <p:sp>
        <p:nvSpPr>
          <p:cNvPr id="5" name="Rectangle 4"/>
          <p:cNvSpPr>
            <a:spLocks noGrp="1" noChangeArrowheads="1"/>
          </p:cNvSpPr>
          <p:nvPr>
            <p:ph type="ftr" sz="quarter" idx="11"/>
          </p:nvPr>
        </p:nvSpPr>
        <p:spPr>
          <a:ln/>
        </p:spPr>
        <p:txBody>
          <a:bodyPr/>
          <a:lstStyle>
            <a:lvl1pPr>
              <a:defRPr/>
            </a:lvl1pPr>
          </a:lstStyle>
          <a:p>
            <a:r>
              <a:rPr lang="en-US"/>
              <a:t>CDR June 2009</a:t>
            </a:r>
          </a:p>
        </p:txBody>
      </p:sp>
      <p:sp>
        <p:nvSpPr>
          <p:cNvPr id="6" name="Rectangle 5"/>
          <p:cNvSpPr>
            <a:spLocks noGrp="1" noChangeArrowheads="1"/>
          </p:cNvSpPr>
          <p:nvPr>
            <p:ph type="sldNum" sz="quarter" idx="12"/>
          </p:nvPr>
        </p:nvSpPr>
        <p:spPr>
          <a:ln/>
        </p:spPr>
        <p:txBody>
          <a:bodyPr/>
          <a:lstStyle>
            <a:lvl1pPr>
              <a:defRPr/>
            </a:lvl1pPr>
          </a:lstStyle>
          <a:p>
            <a:fld id="{D335147C-4AF0-4645-9630-B08BEE820534}"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3"/>
          <p:cNvSpPr>
            <a:spLocks noGrp="1" noChangeArrowheads="1"/>
          </p:cNvSpPr>
          <p:nvPr>
            <p:ph type="dt" sz="half" idx="10"/>
          </p:nvPr>
        </p:nvSpPr>
        <p:spPr>
          <a:ln/>
        </p:spPr>
        <p:txBody>
          <a:bodyPr/>
          <a:lstStyle>
            <a:lvl1pPr>
              <a:defRPr/>
            </a:lvl1pPr>
          </a:lstStyle>
          <a:p>
            <a:endParaRPr lang="en-US"/>
          </a:p>
        </p:txBody>
      </p:sp>
      <p:sp>
        <p:nvSpPr>
          <p:cNvPr id="5" name="Rectangle 4"/>
          <p:cNvSpPr>
            <a:spLocks noGrp="1" noChangeArrowheads="1"/>
          </p:cNvSpPr>
          <p:nvPr>
            <p:ph type="ftr" sz="quarter" idx="11"/>
          </p:nvPr>
        </p:nvSpPr>
        <p:spPr>
          <a:ln/>
        </p:spPr>
        <p:txBody>
          <a:bodyPr/>
          <a:lstStyle>
            <a:lvl1pPr>
              <a:defRPr/>
            </a:lvl1pPr>
          </a:lstStyle>
          <a:p>
            <a:r>
              <a:rPr lang="en-US"/>
              <a:t>CDR June 2009</a:t>
            </a:r>
          </a:p>
        </p:txBody>
      </p:sp>
      <p:sp>
        <p:nvSpPr>
          <p:cNvPr id="6" name="Rectangle 5"/>
          <p:cNvSpPr>
            <a:spLocks noGrp="1" noChangeArrowheads="1"/>
          </p:cNvSpPr>
          <p:nvPr>
            <p:ph type="sldNum" sz="quarter" idx="12"/>
          </p:nvPr>
        </p:nvSpPr>
        <p:spPr>
          <a:ln/>
        </p:spPr>
        <p:txBody>
          <a:bodyPr/>
          <a:lstStyle>
            <a:lvl1pPr>
              <a:defRPr/>
            </a:lvl1pPr>
          </a:lstStyle>
          <a:p>
            <a:fld id="{CE0F3630-29D9-4929-A0A8-4D2A17B82502}"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 y="9144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10100" y="9144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3"/>
          <p:cNvSpPr>
            <a:spLocks noGrp="1" noChangeArrowheads="1"/>
          </p:cNvSpPr>
          <p:nvPr>
            <p:ph type="dt" sz="half" idx="10"/>
          </p:nvPr>
        </p:nvSpPr>
        <p:spPr>
          <a:ln/>
        </p:spPr>
        <p:txBody>
          <a:bodyPr/>
          <a:lstStyle>
            <a:lvl1pPr>
              <a:defRPr/>
            </a:lvl1pPr>
          </a:lstStyle>
          <a:p>
            <a:endParaRPr lang="en-US"/>
          </a:p>
        </p:txBody>
      </p:sp>
      <p:sp>
        <p:nvSpPr>
          <p:cNvPr id="6" name="Rectangle 4"/>
          <p:cNvSpPr>
            <a:spLocks noGrp="1" noChangeArrowheads="1"/>
          </p:cNvSpPr>
          <p:nvPr>
            <p:ph type="ftr" sz="quarter" idx="11"/>
          </p:nvPr>
        </p:nvSpPr>
        <p:spPr>
          <a:ln/>
        </p:spPr>
        <p:txBody>
          <a:bodyPr/>
          <a:lstStyle>
            <a:lvl1pPr>
              <a:defRPr/>
            </a:lvl1pPr>
          </a:lstStyle>
          <a:p>
            <a:r>
              <a:rPr lang="en-US"/>
              <a:t>CDR June 2009</a:t>
            </a:r>
          </a:p>
        </p:txBody>
      </p:sp>
      <p:sp>
        <p:nvSpPr>
          <p:cNvPr id="7" name="Rectangle 5"/>
          <p:cNvSpPr>
            <a:spLocks noGrp="1" noChangeArrowheads="1"/>
          </p:cNvSpPr>
          <p:nvPr>
            <p:ph type="sldNum" sz="quarter" idx="12"/>
          </p:nvPr>
        </p:nvSpPr>
        <p:spPr>
          <a:ln/>
        </p:spPr>
        <p:txBody>
          <a:bodyPr/>
          <a:lstStyle>
            <a:lvl1pPr>
              <a:defRPr/>
            </a:lvl1pPr>
          </a:lstStyle>
          <a:p>
            <a:fld id="{506414DA-D264-46DA-B29B-E32868638387}"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3"/>
          <p:cNvSpPr>
            <a:spLocks noGrp="1" noChangeArrowheads="1"/>
          </p:cNvSpPr>
          <p:nvPr>
            <p:ph type="dt" sz="half" idx="10"/>
          </p:nvPr>
        </p:nvSpPr>
        <p:spPr>
          <a:ln/>
        </p:spPr>
        <p:txBody>
          <a:bodyPr/>
          <a:lstStyle>
            <a:lvl1pPr>
              <a:defRPr/>
            </a:lvl1pPr>
          </a:lstStyle>
          <a:p>
            <a:endParaRPr lang="en-US"/>
          </a:p>
        </p:txBody>
      </p:sp>
      <p:sp>
        <p:nvSpPr>
          <p:cNvPr id="8" name="Rectangle 4"/>
          <p:cNvSpPr>
            <a:spLocks noGrp="1" noChangeArrowheads="1"/>
          </p:cNvSpPr>
          <p:nvPr>
            <p:ph type="ftr" sz="quarter" idx="11"/>
          </p:nvPr>
        </p:nvSpPr>
        <p:spPr>
          <a:ln/>
        </p:spPr>
        <p:txBody>
          <a:bodyPr/>
          <a:lstStyle>
            <a:lvl1pPr>
              <a:defRPr/>
            </a:lvl1pPr>
          </a:lstStyle>
          <a:p>
            <a:r>
              <a:rPr lang="en-US"/>
              <a:t>CDR June 2009</a:t>
            </a:r>
          </a:p>
        </p:txBody>
      </p:sp>
      <p:sp>
        <p:nvSpPr>
          <p:cNvPr id="9" name="Rectangle 5"/>
          <p:cNvSpPr>
            <a:spLocks noGrp="1" noChangeArrowheads="1"/>
          </p:cNvSpPr>
          <p:nvPr>
            <p:ph type="sldNum" sz="quarter" idx="12"/>
          </p:nvPr>
        </p:nvSpPr>
        <p:spPr>
          <a:ln/>
        </p:spPr>
        <p:txBody>
          <a:bodyPr/>
          <a:lstStyle>
            <a:lvl1pPr>
              <a:defRPr/>
            </a:lvl1pPr>
          </a:lstStyle>
          <a:p>
            <a:fld id="{2D6D5FD4-E7D5-48C4-B077-BF2F4BE991D1}"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3"/>
          <p:cNvSpPr>
            <a:spLocks noGrp="1" noChangeArrowheads="1"/>
          </p:cNvSpPr>
          <p:nvPr>
            <p:ph type="dt" sz="half" idx="10"/>
          </p:nvPr>
        </p:nvSpPr>
        <p:spPr>
          <a:ln/>
        </p:spPr>
        <p:txBody>
          <a:bodyPr/>
          <a:lstStyle>
            <a:lvl1pPr>
              <a:defRPr/>
            </a:lvl1pPr>
          </a:lstStyle>
          <a:p>
            <a:endParaRPr lang="en-US"/>
          </a:p>
        </p:txBody>
      </p:sp>
      <p:sp>
        <p:nvSpPr>
          <p:cNvPr id="4" name="Rectangle 4"/>
          <p:cNvSpPr>
            <a:spLocks noGrp="1" noChangeArrowheads="1"/>
          </p:cNvSpPr>
          <p:nvPr>
            <p:ph type="ftr" sz="quarter" idx="11"/>
          </p:nvPr>
        </p:nvSpPr>
        <p:spPr>
          <a:ln/>
        </p:spPr>
        <p:txBody>
          <a:bodyPr/>
          <a:lstStyle>
            <a:lvl1pPr>
              <a:defRPr/>
            </a:lvl1pPr>
          </a:lstStyle>
          <a:p>
            <a:r>
              <a:rPr lang="en-US"/>
              <a:t>CDR June 2009</a:t>
            </a:r>
          </a:p>
        </p:txBody>
      </p:sp>
      <p:sp>
        <p:nvSpPr>
          <p:cNvPr id="5" name="Rectangle 5"/>
          <p:cNvSpPr>
            <a:spLocks noGrp="1" noChangeArrowheads="1"/>
          </p:cNvSpPr>
          <p:nvPr>
            <p:ph type="sldNum" sz="quarter" idx="12"/>
          </p:nvPr>
        </p:nvSpPr>
        <p:spPr>
          <a:ln/>
        </p:spPr>
        <p:txBody>
          <a:bodyPr/>
          <a:lstStyle>
            <a:lvl1pPr>
              <a:defRPr/>
            </a:lvl1pPr>
          </a:lstStyle>
          <a:p>
            <a:fld id="{95B37550-D30D-46AB-91C4-AB30C5D4CF1E}"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p:cNvSpPr>
            <a:spLocks noGrp="1" noChangeArrowheads="1"/>
          </p:cNvSpPr>
          <p:nvPr>
            <p:ph type="dt" sz="half" idx="10"/>
          </p:nvPr>
        </p:nvSpPr>
        <p:spPr>
          <a:ln/>
        </p:spPr>
        <p:txBody>
          <a:bodyPr/>
          <a:lstStyle>
            <a:lvl1pPr>
              <a:defRPr/>
            </a:lvl1pPr>
          </a:lstStyle>
          <a:p>
            <a:endParaRPr lang="en-US"/>
          </a:p>
        </p:txBody>
      </p:sp>
      <p:sp>
        <p:nvSpPr>
          <p:cNvPr id="3" name="Rectangle 4"/>
          <p:cNvSpPr>
            <a:spLocks noGrp="1" noChangeArrowheads="1"/>
          </p:cNvSpPr>
          <p:nvPr>
            <p:ph type="ftr" sz="quarter" idx="11"/>
          </p:nvPr>
        </p:nvSpPr>
        <p:spPr>
          <a:ln/>
        </p:spPr>
        <p:txBody>
          <a:bodyPr/>
          <a:lstStyle>
            <a:lvl1pPr>
              <a:defRPr/>
            </a:lvl1pPr>
          </a:lstStyle>
          <a:p>
            <a:r>
              <a:rPr lang="en-US"/>
              <a:t>CDR June 2009</a:t>
            </a:r>
          </a:p>
        </p:txBody>
      </p:sp>
      <p:sp>
        <p:nvSpPr>
          <p:cNvPr id="4" name="Rectangle 5"/>
          <p:cNvSpPr>
            <a:spLocks noGrp="1" noChangeArrowheads="1"/>
          </p:cNvSpPr>
          <p:nvPr>
            <p:ph type="sldNum" sz="quarter" idx="12"/>
          </p:nvPr>
        </p:nvSpPr>
        <p:spPr>
          <a:ln/>
        </p:spPr>
        <p:txBody>
          <a:bodyPr/>
          <a:lstStyle>
            <a:lvl1pPr>
              <a:defRPr/>
            </a:lvl1pPr>
          </a:lstStyle>
          <a:p>
            <a:fld id="{E432B369-92D9-4550-8AE0-BBAA23FA2F3A}"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sz="half" idx="10"/>
          </p:nvPr>
        </p:nvSpPr>
        <p:spPr>
          <a:ln/>
        </p:spPr>
        <p:txBody>
          <a:bodyPr/>
          <a:lstStyle>
            <a:lvl1pPr>
              <a:defRPr/>
            </a:lvl1pPr>
          </a:lstStyle>
          <a:p>
            <a:endParaRPr lang="en-US"/>
          </a:p>
        </p:txBody>
      </p:sp>
      <p:sp>
        <p:nvSpPr>
          <p:cNvPr id="6" name="Rectangle 4"/>
          <p:cNvSpPr>
            <a:spLocks noGrp="1" noChangeArrowheads="1"/>
          </p:cNvSpPr>
          <p:nvPr>
            <p:ph type="ftr" sz="quarter" idx="11"/>
          </p:nvPr>
        </p:nvSpPr>
        <p:spPr>
          <a:ln/>
        </p:spPr>
        <p:txBody>
          <a:bodyPr/>
          <a:lstStyle>
            <a:lvl1pPr>
              <a:defRPr/>
            </a:lvl1pPr>
          </a:lstStyle>
          <a:p>
            <a:r>
              <a:rPr lang="en-US"/>
              <a:t>CDR June 2009</a:t>
            </a:r>
          </a:p>
        </p:txBody>
      </p:sp>
      <p:sp>
        <p:nvSpPr>
          <p:cNvPr id="7" name="Rectangle 5"/>
          <p:cNvSpPr>
            <a:spLocks noGrp="1" noChangeArrowheads="1"/>
          </p:cNvSpPr>
          <p:nvPr>
            <p:ph type="sldNum" sz="quarter" idx="12"/>
          </p:nvPr>
        </p:nvSpPr>
        <p:spPr>
          <a:ln/>
        </p:spPr>
        <p:txBody>
          <a:bodyPr/>
          <a:lstStyle>
            <a:lvl1pPr>
              <a:defRPr/>
            </a:lvl1pPr>
          </a:lstStyle>
          <a:p>
            <a:fld id="{56306E3F-0293-4643-9305-8C4F12AAE5B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3"/>
          <p:cNvSpPr>
            <a:spLocks noGrp="1" noChangeArrowheads="1"/>
          </p:cNvSpPr>
          <p:nvPr>
            <p:ph type="dt" sz="half" idx="10"/>
          </p:nvPr>
        </p:nvSpPr>
        <p:spPr>
          <a:ln/>
        </p:spPr>
        <p:txBody>
          <a:bodyPr/>
          <a:lstStyle>
            <a:lvl1pPr>
              <a:defRPr/>
            </a:lvl1pPr>
          </a:lstStyle>
          <a:p>
            <a:endParaRPr lang="en-US"/>
          </a:p>
        </p:txBody>
      </p:sp>
      <p:sp>
        <p:nvSpPr>
          <p:cNvPr id="6" name="Rectangle 4"/>
          <p:cNvSpPr>
            <a:spLocks noGrp="1" noChangeArrowheads="1"/>
          </p:cNvSpPr>
          <p:nvPr>
            <p:ph type="ftr" sz="quarter" idx="11"/>
          </p:nvPr>
        </p:nvSpPr>
        <p:spPr>
          <a:ln/>
        </p:spPr>
        <p:txBody>
          <a:bodyPr/>
          <a:lstStyle>
            <a:lvl1pPr>
              <a:defRPr/>
            </a:lvl1pPr>
          </a:lstStyle>
          <a:p>
            <a:r>
              <a:rPr lang="en-US"/>
              <a:t>CDR June 2009</a:t>
            </a:r>
          </a:p>
        </p:txBody>
      </p:sp>
      <p:sp>
        <p:nvSpPr>
          <p:cNvPr id="7" name="Rectangle 5"/>
          <p:cNvSpPr>
            <a:spLocks noGrp="1" noChangeArrowheads="1"/>
          </p:cNvSpPr>
          <p:nvPr>
            <p:ph type="sldNum" sz="quarter" idx="12"/>
          </p:nvPr>
        </p:nvSpPr>
        <p:spPr>
          <a:ln/>
        </p:spPr>
        <p:txBody>
          <a:bodyPr/>
          <a:lstStyle>
            <a:lvl1pPr>
              <a:defRPr/>
            </a:lvl1pPr>
          </a:lstStyle>
          <a:p>
            <a:fld id="{1BAAAB52-AEB3-4C4E-820F-F29B800293C1}"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28600" y="152400"/>
            <a:ext cx="8610600" cy="68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title style</a:t>
            </a:r>
          </a:p>
        </p:txBody>
      </p:sp>
      <p:sp>
        <p:nvSpPr>
          <p:cNvPr id="71683" name="Rectangle 3"/>
          <p:cNvSpPr>
            <a:spLocks noGrp="1" noChangeArrowheads="1"/>
          </p:cNvSpPr>
          <p:nvPr>
            <p:ph type="dt" sz="half" idx="2"/>
          </p:nvPr>
        </p:nvSpPr>
        <p:spPr bwMode="auto">
          <a:xfrm>
            <a:off x="3276600" y="6629400"/>
            <a:ext cx="19050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b="0"/>
            </a:lvl1pPr>
          </a:lstStyle>
          <a:p>
            <a:endParaRPr lang="en-US"/>
          </a:p>
        </p:txBody>
      </p:sp>
      <p:sp>
        <p:nvSpPr>
          <p:cNvPr id="71684" name="Rectangle 4"/>
          <p:cNvSpPr>
            <a:spLocks noGrp="1" noChangeArrowheads="1"/>
          </p:cNvSpPr>
          <p:nvPr>
            <p:ph type="ftr" sz="quarter" idx="3"/>
          </p:nvPr>
        </p:nvSpPr>
        <p:spPr bwMode="auto">
          <a:xfrm>
            <a:off x="0" y="6629400"/>
            <a:ext cx="2895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800" b="0"/>
            </a:lvl1pPr>
          </a:lstStyle>
          <a:p>
            <a:r>
              <a:rPr lang="en-US"/>
              <a:t>CDR June 2009</a:t>
            </a:r>
          </a:p>
        </p:txBody>
      </p:sp>
      <p:sp>
        <p:nvSpPr>
          <p:cNvPr id="71685" name="Rectangle 5"/>
          <p:cNvSpPr>
            <a:spLocks noGrp="1" noChangeArrowheads="1"/>
          </p:cNvSpPr>
          <p:nvPr>
            <p:ph type="sldNum" sz="quarter" idx="4"/>
          </p:nvPr>
        </p:nvSpPr>
        <p:spPr bwMode="auto">
          <a:xfrm>
            <a:off x="7010400" y="6477000"/>
            <a:ext cx="1905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a:lvl1pPr>
          </a:lstStyle>
          <a:p>
            <a:fld id="{122BBAB0-5241-4B0E-A248-8E829D0A1A01}" type="slidenum">
              <a:rPr lang="en-US"/>
              <a:pPr/>
              <a:t>‹#›</a:t>
            </a:fld>
            <a:endParaRPr lang="en-US"/>
          </a:p>
        </p:txBody>
      </p:sp>
      <p:sp>
        <p:nvSpPr>
          <p:cNvPr id="1030" name="Rectangle 6"/>
          <p:cNvSpPr>
            <a:spLocks noGrp="1" noChangeArrowheads="1"/>
          </p:cNvSpPr>
          <p:nvPr>
            <p:ph type="body" idx="1"/>
          </p:nvPr>
        </p:nvSpPr>
        <p:spPr bwMode="auto">
          <a:xfrm>
            <a:off x="228600" y="914400"/>
            <a:ext cx="8610600" cy="556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Tree>
  </p:cSld>
  <p:clrMap bg1="lt1" tx1="dk1" bg2="lt2" tx2="dk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7" r:id="rId11"/>
    <p:sldLayoutId id="2147483666" r:id="rId12"/>
  </p:sldLayoutIdLst>
  <p:hf hdr="0" dt="0"/>
  <p:txStyles>
    <p:titleStyle>
      <a:lvl1pPr algn="ctr" rtl="0" eaLnBrk="0" fontAlgn="base" hangingPunct="0">
        <a:spcBef>
          <a:spcPct val="0"/>
        </a:spcBef>
        <a:spcAft>
          <a:spcPct val="0"/>
        </a:spcAft>
        <a:defRPr sz="2400" b="1">
          <a:solidFill>
            <a:srgbClr val="0C2A8C"/>
          </a:solidFill>
          <a:latin typeface="+mj-lt"/>
          <a:ea typeface="MS PGothic" pitchFamily="34" charset="-128"/>
          <a:cs typeface="+mj-cs"/>
        </a:defRPr>
      </a:lvl1pPr>
      <a:lvl2pPr algn="ctr" rtl="0" eaLnBrk="0" fontAlgn="base" hangingPunct="0">
        <a:spcBef>
          <a:spcPct val="0"/>
        </a:spcBef>
        <a:spcAft>
          <a:spcPct val="0"/>
        </a:spcAft>
        <a:defRPr sz="2400" b="1">
          <a:solidFill>
            <a:srgbClr val="0C2A8C"/>
          </a:solidFill>
          <a:latin typeface="Arial" pitchFamily="-107" charset="0"/>
          <a:ea typeface="MS PGothic" pitchFamily="34" charset="-128"/>
        </a:defRPr>
      </a:lvl2pPr>
      <a:lvl3pPr algn="ctr" rtl="0" eaLnBrk="0" fontAlgn="base" hangingPunct="0">
        <a:spcBef>
          <a:spcPct val="0"/>
        </a:spcBef>
        <a:spcAft>
          <a:spcPct val="0"/>
        </a:spcAft>
        <a:defRPr sz="2400" b="1">
          <a:solidFill>
            <a:srgbClr val="0C2A8C"/>
          </a:solidFill>
          <a:latin typeface="Arial" pitchFamily="-107" charset="0"/>
          <a:ea typeface="MS PGothic" pitchFamily="34" charset="-128"/>
        </a:defRPr>
      </a:lvl3pPr>
      <a:lvl4pPr algn="ctr" rtl="0" eaLnBrk="0" fontAlgn="base" hangingPunct="0">
        <a:spcBef>
          <a:spcPct val="0"/>
        </a:spcBef>
        <a:spcAft>
          <a:spcPct val="0"/>
        </a:spcAft>
        <a:defRPr sz="2400" b="1">
          <a:solidFill>
            <a:srgbClr val="0C2A8C"/>
          </a:solidFill>
          <a:latin typeface="Arial" pitchFamily="-107" charset="0"/>
          <a:ea typeface="MS PGothic" pitchFamily="34" charset="-128"/>
        </a:defRPr>
      </a:lvl4pPr>
      <a:lvl5pPr algn="ctr" rtl="0" eaLnBrk="0" fontAlgn="base" hangingPunct="0">
        <a:spcBef>
          <a:spcPct val="0"/>
        </a:spcBef>
        <a:spcAft>
          <a:spcPct val="0"/>
        </a:spcAft>
        <a:defRPr sz="2400" b="1">
          <a:solidFill>
            <a:srgbClr val="0C2A8C"/>
          </a:solidFill>
          <a:latin typeface="Arial" pitchFamily="-107" charset="0"/>
          <a:ea typeface="MS PGothic" pitchFamily="34" charset="-128"/>
        </a:defRPr>
      </a:lvl5pPr>
      <a:lvl6pPr marL="457200" algn="ctr" rtl="0" fontAlgn="base">
        <a:spcBef>
          <a:spcPct val="0"/>
        </a:spcBef>
        <a:spcAft>
          <a:spcPct val="0"/>
        </a:spcAft>
        <a:defRPr sz="2400" b="1">
          <a:solidFill>
            <a:srgbClr val="0C2A8C"/>
          </a:solidFill>
          <a:latin typeface="Arial" pitchFamily="-107" charset="0"/>
        </a:defRPr>
      </a:lvl6pPr>
      <a:lvl7pPr marL="914400" algn="ctr" rtl="0" fontAlgn="base">
        <a:spcBef>
          <a:spcPct val="0"/>
        </a:spcBef>
        <a:spcAft>
          <a:spcPct val="0"/>
        </a:spcAft>
        <a:defRPr sz="2400" b="1">
          <a:solidFill>
            <a:srgbClr val="0C2A8C"/>
          </a:solidFill>
          <a:latin typeface="Arial" pitchFamily="-107" charset="0"/>
        </a:defRPr>
      </a:lvl7pPr>
      <a:lvl8pPr marL="1371600" algn="ctr" rtl="0" fontAlgn="base">
        <a:spcBef>
          <a:spcPct val="0"/>
        </a:spcBef>
        <a:spcAft>
          <a:spcPct val="0"/>
        </a:spcAft>
        <a:defRPr sz="2400" b="1">
          <a:solidFill>
            <a:srgbClr val="0C2A8C"/>
          </a:solidFill>
          <a:latin typeface="Arial" pitchFamily="-107" charset="0"/>
        </a:defRPr>
      </a:lvl8pPr>
      <a:lvl9pPr marL="1828800" algn="ctr" rtl="0" fontAlgn="base">
        <a:spcBef>
          <a:spcPct val="0"/>
        </a:spcBef>
        <a:spcAft>
          <a:spcPct val="0"/>
        </a:spcAft>
        <a:defRPr sz="2400" b="1">
          <a:solidFill>
            <a:srgbClr val="0C2A8C"/>
          </a:solidFill>
          <a:latin typeface="Arial" pitchFamily="-107" charset="0"/>
        </a:defRPr>
      </a:lvl9pPr>
    </p:titleStyle>
    <p:bodyStyle>
      <a:lvl1pPr marL="342900" indent="-342900" algn="l" rtl="0" eaLnBrk="0" fontAlgn="base" hangingPunct="0">
        <a:spcBef>
          <a:spcPct val="20000"/>
        </a:spcBef>
        <a:spcAft>
          <a:spcPct val="0"/>
        </a:spcAft>
        <a:buChar char="•"/>
        <a:defRPr sz="2400" b="1">
          <a:solidFill>
            <a:srgbClr val="0C2A8C"/>
          </a:solidFill>
          <a:latin typeface="+mn-lt"/>
          <a:ea typeface="MS PGothic" pitchFamily="34" charset="-128"/>
          <a:cs typeface="+mn-cs"/>
        </a:defRPr>
      </a:lvl1pPr>
      <a:lvl2pPr marL="742950" indent="-285750" algn="l" rtl="0" eaLnBrk="0" fontAlgn="base" hangingPunct="0">
        <a:spcBef>
          <a:spcPct val="20000"/>
        </a:spcBef>
        <a:spcAft>
          <a:spcPct val="0"/>
        </a:spcAft>
        <a:buFont typeface="Times New Roman" pitchFamily="18" charset="0"/>
        <a:buChar char="─"/>
        <a:defRPr sz="2000">
          <a:solidFill>
            <a:srgbClr val="0C2A8C"/>
          </a:solidFill>
          <a:latin typeface="+mn-lt"/>
          <a:ea typeface="MS PGothic" pitchFamily="34" charset="-128"/>
        </a:defRPr>
      </a:lvl2pPr>
      <a:lvl3pPr marL="1143000" indent="-228600" algn="l" rtl="0" eaLnBrk="0" fontAlgn="base" hangingPunct="0">
        <a:spcBef>
          <a:spcPct val="20000"/>
        </a:spcBef>
        <a:spcAft>
          <a:spcPct val="0"/>
        </a:spcAft>
        <a:buFont typeface="Wingdings" pitchFamily="2" charset="2"/>
        <a:buChar char="Ø"/>
        <a:defRPr>
          <a:solidFill>
            <a:srgbClr val="0C2A8C"/>
          </a:solidFill>
          <a:latin typeface="+mn-lt"/>
          <a:ea typeface="MS PGothic" pitchFamily="34" charset="-128"/>
        </a:defRPr>
      </a:lvl3pPr>
      <a:lvl4pPr marL="1600200" indent="-228600" algn="l" rtl="0" eaLnBrk="0" fontAlgn="base" hangingPunct="0">
        <a:spcBef>
          <a:spcPct val="20000"/>
        </a:spcBef>
        <a:spcAft>
          <a:spcPct val="0"/>
        </a:spcAft>
        <a:buFont typeface="Times New Roman" pitchFamily="18" charset="0"/>
        <a:buChar char="○"/>
        <a:defRPr sz="1600">
          <a:solidFill>
            <a:srgbClr val="0C2A8C"/>
          </a:solidFill>
          <a:latin typeface="+mn-lt"/>
          <a:ea typeface="MS PGothic" pitchFamily="34" charset="-128"/>
        </a:defRPr>
      </a:lvl4pPr>
      <a:lvl5pPr marL="2057400" indent="-228600" algn="l" rtl="0" eaLnBrk="0" fontAlgn="base" hangingPunct="0">
        <a:spcBef>
          <a:spcPct val="20000"/>
        </a:spcBef>
        <a:spcAft>
          <a:spcPct val="0"/>
        </a:spcAft>
        <a:buChar char="»"/>
        <a:defRPr sz="1600">
          <a:solidFill>
            <a:srgbClr val="0C2A8C"/>
          </a:solidFill>
          <a:latin typeface="+mn-lt"/>
          <a:ea typeface="MS PGothic" pitchFamily="34" charset="-128"/>
        </a:defRPr>
      </a:lvl5pPr>
      <a:lvl6pPr marL="2514600" indent="-228600" algn="l" rtl="0" fontAlgn="base">
        <a:spcBef>
          <a:spcPct val="20000"/>
        </a:spcBef>
        <a:spcAft>
          <a:spcPct val="0"/>
        </a:spcAft>
        <a:buChar char="»"/>
        <a:defRPr sz="1600">
          <a:solidFill>
            <a:srgbClr val="0C2A8C"/>
          </a:solidFill>
          <a:latin typeface="+mn-lt"/>
          <a:ea typeface="ＭＳ Ｐゴシック" pitchFamily="-107" charset="-128"/>
        </a:defRPr>
      </a:lvl6pPr>
      <a:lvl7pPr marL="2971800" indent="-228600" algn="l" rtl="0" fontAlgn="base">
        <a:spcBef>
          <a:spcPct val="20000"/>
        </a:spcBef>
        <a:spcAft>
          <a:spcPct val="0"/>
        </a:spcAft>
        <a:buChar char="»"/>
        <a:defRPr sz="1600">
          <a:solidFill>
            <a:srgbClr val="0C2A8C"/>
          </a:solidFill>
          <a:latin typeface="+mn-lt"/>
          <a:ea typeface="ＭＳ Ｐゴシック" pitchFamily="-107" charset="-128"/>
        </a:defRPr>
      </a:lvl7pPr>
      <a:lvl8pPr marL="3429000" indent="-228600" algn="l" rtl="0" fontAlgn="base">
        <a:spcBef>
          <a:spcPct val="20000"/>
        </a:spcBef>
        <a:spcAft>
          <a:spcPct val="0"/>
        </a:spcAft>
        <a:buChar char="»"/>
        <a:defRPr sz="1600">
          <a:solidFill>
            <a:srgbClr val="0C2A8C"/>
          </a:solidFill>
          <a:latin typeface="+mn-lt"/>
          <a:ea typeface="ＭＳ Ｐゴシック" pitchFamily="-107" charset="-128"/>
        </a:defRPr>
      </a:lvl8pPr>
      <a:lvl9pPr marL="3886200" indent="-228600" algn="l" rtl="0" fontAlgn="base">
        <a:spcBef>
          <a:spcPct val="20000"/>
        </a:spcBef>
        <a:spcAft>
          <a:spcPct val="0"/>
        </a:spcAft>
        <a:buChar char="»"/>
        <a:defRPr sz="1600">
          <a:solidFill>
            <a:srgbClr val="0C2A8C"/>
          </a:solidFill>
          <a:latin typeface="+mn-lt"/>
          <a:ea typeface="ＭＳ Ｐゴシック" pitchFamily="-107"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wmf"/><Relationship Id="rId5" Type="http://schemas.openxmlformats.org/officeDocument/2006/relationships/image" Target="../media/image10.wmf"/><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4.png"/><Relationship Id="rId5" Type="http://schemas.openxmlformats.org/officeDocument/2006/relationships/oleObject" Target="../embeddings/oleObject2.bin"/><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11"/>
          <p:cNvSpPr>
            <a:spLocks noGrp="1" noChangeArrowheads="1"/>
          </p:cNvSpPr>
          <p:nvPr>
            <p:ph type="ctrTitle"/>
          </p:nvPr>
        </p:nvSpPr>
        <p:spPr>
          <a:xfrm>
            <a:off x="533400" y="276896"/>
            <a:ext cx="8077200" cy="3200400"/>
          </a:xfrm>
        </p:spPr>
        <p:txBody>
          <a:bodyPr/>
          <a:lstStyle/>
          <a:p>
            <a:pPr eaLnBrk="1" hangingPunct="1"/>
            <a:r>
              <a:rPr lang="en-US" dirty="0" smtClean="0"/>
              <a:t/>
            </a:r>
            <a:br>
              <a:rPr lang="en-US" dirty="0" smtClean="0"/>
            </a:br>
            <a:r>
              <a:rPr lang="en-US" sz="3600" dirty="0" smtClean="0"/>
              <a:t>NOAA Operational SAR </a:t>
            </a:r>
            <a:br>
              <a:rPr lang="en-US" sz="3600" dirty="0" smtClean="0"/>
            </a:br>
            <a:r>
              <a:rPr lang="en-US" sz="3600" dirty="0" smtClean="0"/>
              <a:t>Sea Surface Wind Products</a:t>
            </a:r>
            <a:br>
              <a:rPr lang="en-US" sz="3600" dirty="0" smtClean="0"/>
            </a:br>
            <a:r>
              <a:rPr lang="en-US" dirty="0" smtClean="0"/>
              <a:t/>
            </a:r>
            <a:br>
              <a:rPr lang="en-US" dirty="0" smtClean="0"/>
            </a:br>
            <a:endParaRPr lang="en-US" dirty="0" smtClean="0"/>
          </a:p>
        </p:txBody>
      </p:sp>
      <p:sp>
        <p:nvSpPr>
          <p:cNvPr id="16387" name="Rectangle 12"/>
          <p:cNvSpPr>
            <a:spLocks noGrp="1" noChangeArrowheads="1"/>
          </p:cNvSpPr>
          <p:nvPr>
            <p:ph type="subTitle" idx="1"/>
          </p:nvPr>
        </p:nvSpPr>
        <p:spPr>
          <a:xfrm>
            <a:off x="533400" y="2469524"/>
            <a:ext cx="8077200" cy="1981200"/>
          </a:xfrm>
        </p:spPr>
        <p:txBody>
          <a:bodyPr/>
          <a:lstStyle/>
          <a:p>
            <a:pPr eaLnBrk="1" hangingPunct="1">
              <a:lnSpc>
                <a:spcPct val="90000"/>
              </a:lnSpc>
            </a:pPr>
            <a:endParaRPr lang="en-US" dirty="0" smtClean="0"/>
          </a:p>
          <a:p>
            <a:pPr eaLnBrk="1" hangingPunct="1">
              <a:lnSpc>
                <a:spcPct val="90000"/>
              </a:lnSpc>
            </a:pPr>
            <a:r>
              <a:rPr lang="en-US" sz="2400" dirty="0" smtClean="0"/>
              <a:t>William </a:t>
            </a:r>
            <a:r>
              <a:rPr lang="en-US" sz="2400" dirty="0" err="1" smtClean="0"/>
              <a:t>Pichel</a:t>
            </a:r>
            <a:r>
              <a:rPr lang="en-US" sz="2400" dirty="0" smtClean="0"/>
              <a:t> – NOAA/NESDIS STAR</a:t>
            </a:r>
          </a:p>
          <a:p>
            <a:pPr eaLnBrk="1" hangingPunct="1">
              <a:lnSpc>
                <a:spcPct val="90000"/>
              </a:lnSpc>
            </a:pPr>
            <a:r>
              <a:rPr lang="en-US" sz="2400" dirty="0" smtClean="0"/>
              <a:t>Frank </a:t>
            </a:r>
            <a:r>
              <a:rPr lang="en-US" sz="2400" dirty="0" err="1" smtClean="0"/>
              <a:t>Monaldo</a:t>
            </a:r>
            <a:r>
              <a:rPr lang="en-US" sz="2400" dirty="0" smtClean="0"/>
              <a:t> – JHU/Applied Physics Laboratory</a:t>
            </a:r>
          </a:p>
          <a:p>
            <a:pPr eaLnBrk="1" hangingPunct="1">
              <a:lnSpc>
                <a:spcPct val="90000"/>
              </a:lnSpc>
            </a:pPr>
            <a:r>
              <a:rPr lang="en-US" sz="2400" dirty="0" smtClean="0"/>
              <a:t>Christopher Jackson – Global Ocean Associates</a:t>
            </a:r>
          </a:p>
          <a:p>
            <a:pPr eaLnBrk="1" hangingPunct="1">
              <a:lnSpc>
                <a:spcPct val="90000"/>
              </a:lnSpc>
            </a:pPr>
            <a:r>
              <a:rPr lang="en-US" sz="2400" dirty="0" err="1" smtClean="0"/>
              <a:t>Xiaofeng</a:t>
            </a:r>
            <a:r>
              <a:rPr lang="en-US" sz="2400" dirty="0" smtClean="0"/>
              <a:t> Li – IMSG at NOAA/NESDIS</a:t>
            </a:r>
          </a:p>
          <a:p>
            <a:pPr eaLnBrk="1" hangingPunct="1">
              <a:lnSpc>
                <a:spcPct val="90000"/>
              </a:lnSpc>
            </a:pPr>
            <a:r>
              <a:rPr lang="en-US" sz="2400" dirty="0" smtClean="0"/>
              <a:t>John Sapper – NOAA/NESDIS/OSPO</a:t>
            </a:r>
          </a:p>
          <a:p>
            <a:pPr eaLnBrk="1" hangingPunct="1">
              <a:lnSpc>
                <a:spcPct val="90000"/>
              </a:lnSpc>
            </a:pPr>
            <a:r>
              <a:rPr lang="en-US" sz="2400" dirty="0" err="1" smtClean="0"/>
              <a:t>Xiaofeng</a:t>
            </a:r>
            <a:r>
              <a:rPr lang="en-US" sz="2400" dirty="0" smtClean="0"/>
              <a:t> Yang – Chinese Academy of Sciences</a:t>
            </a:r>
          </a:p>
          <a:p>
            <a:pPr eaLnBrk="1" hangingPunct="1">
              <a:lnSpc>
                <a:spcPct val="90000"/>
              </a:lnSpc>
            </a:pPr>
            <a:endParaRPr lang="en-US" dirty="0" smtClean="0"/>
          </a:p>
          <a:p>
            <a:pPr eaLnBrk="1" hangingPunct="1">
              <a:lnSpc>
                <a:spcPct val="90000"/>
              </a:lnSpc>
            </a:pPr>
            <a:endParaRPr lang="en-US" dirty="0" smtClean="0"/>
          </a:p>
          <a:p>
            <a:pPr eaLnBrk="1" hangingPunct="1">
              <a:lnSpc>
                <a:spcPct val="90000"/>
              </a:lnSpc>
            </a:pPr>
            <a:endParaRPr lang="en-US" dirty="0" smtClean="0"/>
          </a:p>
          <a:p>
            <a:pPr eaLnBrk="1" hangingPunct="1">
              <a:lnSpc>
                <a:spcPct val="90000"/>
              </a:lnSpc>
            </a:pPr>
            <a:r>
              <a:rPr lang="en-US" dirty="0" smtClean="0"/>
              <a:t>IGARSS 2011 – July 2011</a:t>
            </a:r>
          </a:p>
        </p:txBody>
      </p:sp>
      <p:sp>
        <p:nvSpPr>
          <p:cNvPr id="16388" name="Text Box 13"/>
          <p:cNvSpPr txBox="1">
            <a:spLocks noChangeArrowheads="1"/>
          </p:cNvSpPr>
          <p:nvPr/>
        </p:nvSpPr>
        <p:spPr bwMode="auto">
          <a:xfrm>
            <a:off x="914400" y="5867400"/>
            <a:ext cx="184150" cy="274638"/>
          </a:xfrm>
          <a:prstGeom prst="rect">
            <a:avLst/>
          </a:prstGeom>
          <a:noFill/>
          <a:ln w="9525">
            <a:noFill/>
            <a:miter lim="800000"/>
            <a:headEnd/>
            <a:tailEnd/>
          </a:ln>
        </p:spPr>
        <p:txBody>
          <a:bodyPr wrap="none">
            <a:spAutoFit/>
          </a:bodyPr>
          <a:lstStyle/>
          <a:p>
            <a:pPr eaLnBrk="0" hangingPunct="0"/>
            <a:endParaRPr lang="en-US">
              <a:solidFill>
                <a:srgbClr val="F11717"/>
              </a:solidFill>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Grp="1" noChangeArrowheads="1"/>
          </p:cNvSpPr>
          <p:nvPr>
            <p:ph type="ftr" sz="quarter" idx="11"/>
          </p:nvPr>
        </p:nvSpPr>
        <p:spPr>
          <a:noFill/>
        </p:spPr>
        <p:txBody>
          <a:bodyPr/>
          <a:lstStyle/>
          <a:p>
            <a:endParaRPr lang="en-US" dirty="0" smtClean="0"/>
          </a:p>
          <a:p>
            <a:endParaRPr lang="en-US" dirty="0" smtClean="0"/>
          </a:p>
        </p:txBody>
      </p:sp>
      <p:sp>
        <p:nvSpPr>
          <p:cNvPr id="8196" name="AutoShape 146"/>
          <p:cNvSpPr>
            <a:spLocks noChangeArrowheads="1"/>
          </p:cNvSpPr>
          <p:nvPr/>
        </p:nvSpPr>
        <p:spPr bwMode="auto">
          <a:xfrm>
            <a:off x="6400800" y="5370491"/>
            <a:ext cx="2590800" cy="901520"/>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alpha val="50195"/>
            </a:schemeClr>
          </a:solidFill>
          <a:ln w="9525">
            <a:solidFill>
              <a:schemeClr val="tx1"/>
            </a:solidFill>
            <a:miter lim="800000"/>
            <a:headEnd/>
            <a:tailEnd/>
          </a:ln>
        </p:spPr>
        <p:txBody>
          <a:bodyPr wrap="none" anchor="ctr"/>
          <a:lstStyle/>
          <a:p>
            <a:pPr algn="ctr" eaLnBrk="1" hangingPunct="1"/>
            <a:r>
              <a:rPr lang="en-US" sz="1400" dirty="0">
                <a:solidFill>
                  <a:schemeClr val="tx1"/>
                </a:solidFill>
                <a:ea typeface="ＭＳ Ｐゴシック" pitchFamily="34" charset="-128"/>
              </a:rPr>
              <a:t>  </a:t>
            </a:r>
            <a:r>
              <a:rPr lang="en-US" sz="1050" dirty="0">
                <a:solidFill>
                  <a:schemeClr val="tx1"/>
                </a:solidFill>
                <a:ea typeface="ＭＳ Ｐゴシック" pitchFamily="34" charset="-128"/>
              </a:rPr>
              <a:t>Canada: - RADARSAT </a:t>
            </a:r>
          </a:p>
          <a:p>
            <a:pPr algn="ctr" eaLnBrk="1" hangingPunct="1"/>
            <a:r>
              <a:rPr lang="en-US" sz="1050" dirty="0">
                <a:solidFill>
                  <a:schemeClr val="tx1"/>
                </a:solidFill>
                <a:ea typeface="ＭＳ Ｐゴシック" pitchFamily="34" charset="-128"/>
              </a:rPr>
              <a:t>Constellation Mission (3Sats)</a:t>
            </a:r>
          </a:p>
        </p:txBody>
      </p:sp>
      <p:sp>
        <p:nvSpPr>
          <p:cNvPr id="8197" name="Footer Placeholder 4"/>
          <p:cNvSpPr txBox="1">
            <a:spLocks noGrp="1"/>
          </p:cNvSpPr>
          <p:nvPr/>
        </p:nvSpPr>
        <p:spPr bwMode="auto">
          <a:xfrm>
            <a:off x="0" y="6629400"/>
            <a:ext cx="2895600" cy="228600"/>
          </a:xfrm>
          <a:prstGeom prst="rect">
            <a:avLst/>
          </a:prstGeom>
          <a:noFill/>
          <a:ln w="9525">
            <a:noFill/>
            <a:miter lim="800000"/>
            <a:headEnd/>
            <a:tailEnd/>
          </a:ln>
        </p:spPr>
        <p:txBody>
          <a:bodyPr/>
          <a:lstStyle/>
          <a:p>
            <a:pPr eaLnBrk="1" hangingPunct="1"/>
            <a:endParaRPr lang="en-US" sz="800" b="0">
              <a:ea typeface="ＭＳ Ｐゴシック" pitchFamily="34" charset="-128"/>
            </a:endParaRPr>
          </a:p>
        </p:txBody>
      </p:sp>
      <p:sp>
        <p:nvSpPr>
          <p:cNvPr id="8198" name="Slide Number Placeholder 5"/>
          <p:cNvSpPr txBox="1">
            <a:spLocks noGrp="1"/>
          </p:cNvSpPr>
          <p:nvPr/>
        </p:nvSpPr>
        <p:spPr bwMode="auto">
          <a:xfrm>
            <a:off x="7010400" y="6477000"/>
            <a:ext cx="1905000" cy="381000"/>
          </a:xfrm>
          <a:prstGeom prst="rect">
            <a:avLst/>
          </a:prstGeom>
          <a:noFill/>
          <a:ln w="9525">
            <a:noFill/>
            <a:miter lim="800000"/>
            <a:headEnd/>
            <a:tailEnd/>
          </a:ln>
        </p:spPr>
        <p:txBody>
          <a:bodyPr/>
          <a:lstStyle/>
          <a:p>
            <a:pPr algn="r" eaLnBrk="1" hangingPunct="1"/>
            <a:endParaRPr lang="en-US" sz="1200">
              <a:ea typeface="ＭＳ Ｐゴシック" pitchFamily="34" charset="-128"/>
            </a:endParaRPr>
          </a:p>
        </p:txBody>
      </p:sp>
      <p:grpSp>
        <p:nvGrpSpPr>
          <p:cNvPr id="2" name="Group 4"/>
          <p:cNvGrpSpPr>
            <a:grpSpLocks/>
          </p:cNvGrpSpPr>
          <p:nvPr/>
        </p:nvGrpSpPr>
        <p:grpSpPr bwMode="auto">
          <a:xfrm>
            <a:off x="411163" y="4600575"/>
            <a:ext cx="936625" cy="220663"/>
            <a:chOff x="259" y="2898"/>
            <a:chExt cx="590" cy="139"/>
          </a:xfrm>
        </p:grpSpPr>
        <p:sp>
          <p:nvSpPr>
            <p:cNvPr id="8269" name="Rectangle 6"/>
            <p:cNvSpPr>
              <a:spLocks noChangeArrowheads="1"/>
            </p:cNvSpPr>
            <p:nvPr/>
          </p:nvSpPr>
          <p:spPr bwMode="auto">
            <a:xfrm>
              <a:off x="259" y="2911"/>
              <a:ext cx="105" cy="126"/>
            </a:xfrm>
            <a:prstGeom prst="rect">
              <a:avLst/>
            </a:prstGeom>
            <a:solidFill>
              <a:schemeClr val="hlink"/>
            </a:solidFill>
            <a:ln w="17526">
              <a:solidFill>
                <a:srgbClr val="000000"/>
              </a:solidFill>
              <a:miter lim="800000"/>
              <a:headEnd/>
              <a:tailEnd/>
            </a:ln>
          </p:spPr>
          <p:txBody>
            <a:bodyPr lIns="0" tIns="0" rIns="0" bIns="0">
              <a:spAutoFit/>
            </a:bodyPr>
            <a:lstStyle/>
            <a:p>
              <a:pPr eaLnBrk="1" hangingPunct="1"/>
              <a:endParaRPr lang="en-US" sz="1200">
                <a:ea typeface="ＭＳ Ｐゴシック" pitchFamily="34" charset="-128"/>
              </a:endParaRPr>
            </a:p>
          </p:txBody>
        </p:sp>
        <p:sp>
          <p:nvSpPr>
            <p:cNvPr id="8270" name="Rectangle 9"/>
            <p:cNvSpPr>
              <a:spLocks noChangeArrowheads="1"/>
            </p:cNvSpPr>
            <p:nvPr/>
          </p:nvSpPr>
          <p:spPr bwMode="auto">
            <a:xfrm>
              <a:off x="474" y="2898"/>
              <a:ext cx="375" cy="115"/>
            </a:xfrm>
            <a:prstGeom prst="rect">
              <a:avLst/>
            </a:prstGeom>
            <a:noFill/>
            <a:ln w="9525">
              <a:noFill/>
              <a:miter lim="800000"/>
              <a:headEnd/>
              <a:tailEnd/>
            </a:ln>
          </p:spPr>
          <p:txBody>
            <a:bodyPr lIns="0" tIns="0" rIns="0" bIns="0">
              <a:spAutoFit/>
            </a:bodyPr>
            <a:lstStyle/>
            <a:p>
              <a:pPr algn="ctr"/>
              <a:r>
                <a:rPr lang="en-US" sz="1200">
                  <a:solidFill>
                    <a:srgbClr val="000000"/>
                  </a:solidFill>
                  <a:ea typeface="ＭＳ Ｐゴシック" pitchFamily="34" charset="-128"/>
                </a:rPr>
                <a:t>On orbit</a:t>
              </a:r>
              <a:endParaRPr lang="en-US" sz="1200" b="0">
                <a:solidFill>
                  <a:schemeClr val="tx1"/>
                </a:solidFill>
                <a:latin typeface="Futura Md BT" pitchFamily="34" charset="0"/>
                <a:ea typeface="ＭＳ Ｐゴシック" pitchFamily="34" charset="-128"/>
              </a:endParaRPr>
            </a:p>
          </p:txBody>
        </p:sp>
      </p:grpSp>
      <p:sp>
        <p:nvSpPr>
          <p:cNvPr id="8200" name="Rectangle 7"/>
          <p:cNvSpPr>
            <a:spLocks noChangeArrowheads="1"/>
          </p:cNvSpPr>
          <p:nvPr/>
        </p:nvSpPr>
        <p:spPr bwMode="auto">
          <a:xfrm>
            <a:off x="411163" y="4933950"/>
            <a:ext cx="166687" cy="200025"/>
          </a:xfrm>
          <a:prstGeom prst="rect">
            <a:avLst/>
          </a:prstGeom>
          <a:solidFill>
            <a:schemeClr val="hlink">
              <a:alpha val="50195"/>
            </a:schemeClr>
          </a:solidFill>
          <a:ln w="17526">
            <a:solidFill>
              <a:schemeClr val="hlink"/>
            </a:solidFill>
            <a:miter lim="800000"/>
            <a:headEnd/>
            <a:tailEnd/>
          </a:ln>
        </p:spPr>
        <p:txBody>
          <a:bodyPr lIns="0" tIns="0" rIns="0" bIns="0">
            <a:spAutoFit/>
          </a:bodyPr>
          <a:lstStyle/>
          <a:p>
            <a:pPr eaLnBrk="1" hangingPunct="1"/>
            <a:endParaRPr lang="en-US" sz="1200">
              <a:ea typeface="ＭＳ Ｐゴシック" pitchFamily="34" charset="-128"/>
            </a:endParaRPr>
          </a:p>
        </p:txBody>
      </p:sp>
      <p:sp>
        <p:nvSpPr>
          <p:cNvPr id="8201" name="Rectangle 10"/>
          <p:cNvSpPr>
            <a:spLocks noChangeArrowheads="1"/>
          </p:cNvSpPr>
          <p:nvPr/>
        </p:nvSpPr>
        <p:spPr bwMode="auto">
          <a:xfrm>
            <a:off x="763588" y="4906963"/>
            <a:ext cx="711200" cy="182562"/>
          </a:xfrm>
          <a:prstGeom prst="rect">
            <a:avLst/>
          </a:prstGeom>
          <a:noFill/>
          <a:ln w="9525">
            <a:noFill/>
            <a:miter lim="800000"/>
            <a:headEnd/>
            <a:tailEnd/>
          </a:ln>
        </p:spPr>
        <p:txBody>
          <a:bodyPr lIns="0" tIns="0" rIns="0" bIns="0">
            <a:spAutoFit/>
          </a:bodyPr>
          <a:lstStyle/>
          <a:p>
            <a:pPr algn="ctr"/>
            <a:r>
              <a:rPr lang="en-US" sz="1200">
                <a:solidFill>
                  <a:srgbClr val="000000"/>
                </a:solidFill>
                <a:ea typeface="ＭＳ Ｐゴシック" pitchFamily="34" charset="-128"/>
              </a:rPr>
              <a:t>Approved</a:t>
            </a:r>
            <a:endParaRPr lang="en-US" sz="1200" b="0">
              <a:solidFill>
                <a:schemeClr val="tx1"/>
              </a:solidFill>
              <a:latin typeface="Futura Md BT" pitchFamily="34" charset="0"/>
              <a:ea typeface="ＭＳ Ｐゴシック" pitchFamily="34" charset="-128"/>
            </a:endParaRPr>
          </a:p>
        </p:txBody>
      </p:sp>
      <p:sp>
        <p:nvSpPr>
          <p:cNvPr id="8202" name="Rectangle 8"/>
          <p:cNvSpPr>
            <a:spLocks noChangeArrowheads="1"/>
          </p:cNvSpPr>
          <p:nvPr/>
        </p:nvSpPr>
        <p:spPr bwMode="auto">
          <a:xfrm>
            <a:off x="411163" y="5254625"/>
            <a:ext cx="155575" cy="200025"/>
          </a:xfrm>
          <a:prstGeom prst="rect">
            <a:avLst/>
          </a:prstGeom>
          <a:solidFill>
            <a:srgbClr val="FF9999"/>
          </a:solidFill>
          <a:ln w="17526">
            <a:solidFill>
              <a:srgbClr val="000000"/>
            </a:solidFill>
            <a:miter lim="800000"/>
            <a:headEnd/>
            <a:tailEnd/>
          </a:ln>
        </p:spPr>
        <p:txBody>
          <a:bodyPr lIns="0" tIns="0" rIns="0" bIns="0">
            <a:spAutoFit/>
          </a:bodyPr>
          <a:lstStyle/>
          <a:p>
            <a:pPr eaLnBrk="1" hangingPunct="1"/>
            <a:endParaRPr lang="en-US" sz="1200">
              <a:ea typeface="ＭＳ Ｐゴシック" pitchFamily="34" charset="-128"/>
            </a:endParaRPr>
          </a:p>
        </p:txBody>
      </p:sp>
      <p:sp>
        <p:nvSpPr>
          <p:cNvPr id="8203" name="Rectangle 11"/>
          <p:cNvSpPr>
            <a:spLocks noChangeArrowheads="1"/>
          </p:cNvSpPr>
          <p:nvPr/>
        </p:nvSpPr>
        <p:spPr bwMode="auto">
          <a:xfrm>
            <a:off x="766763" y="5213350"/>
            <a:ext cx="2116137" cy="212725"/>
          </a:xfrm>
          <a:prstGeom prst="rect">
            <a:avLst/>
          </a:prstGeom>
          <a:noFill/>
          <a:ln w="9525">
            <a:noFill/>
            <a:miter lim="800000"/>
            <a:headEnd/>
            <a:tailEnd/>
          </a:ln>
        </p:spPr>
        <p:txBody>
          <a:bodyPr lIns="0" tIns="0" rIns="0" bIns="0">
            <a:spAutoFit/>
          </a:bodyPr>
          <a:lstStyle/>
          <a:p>
            <a:r>
              <a:rPr lang="en-US" sz="1200">
                <a:solidFill>
                  <a:srgbClr val="000000"/>
                </a:solidFill>
                <a:ea typeface="ＭＳ Ｐゴシック" pitchFamily="34" charset="-128"/>
              </a:rPr>
              <a:t>Planned</a:t>
            </a:r>
            <a:r>
              <a:rPr lang="en-US" sz="1400">
                <a:solidFill>
                  <a:srgbClr val="000000"/>
                </a:solidFill>
                <a:ea typeface="ＭＳ Ｐゴシック" pitchFamily="34" charset="-128"/>
              </a:rPr>
              <a:t>/</a:t>
            </a:r>
            <a:r>
              <a:rPr lang="en-US" sz="1200">
                <a:solidFill>
                  <a:srgbClr val="000000"/>
                </a:solidFill>
                <a:ea typeface="ＭＳ Ｐゴシック" pitchFamily="34" charset="-128"/>
              </a:rPr>
              <a:t>Pending </a:t>
            </a:r>
          </a:p>
        </p:txBody>
      </p:sp>
      <p:sp>
        <p:nvSpPr>
          <p:cNvPr id="8204" name="Rectangle 12"/>
          <p:cNvSpPr>
            <a:spLocks noGrp="1" noChangeArrowheads="1"/>
          </p:cNvSpPr>
          <p:nvPr>
            <p:ph type="title" idx="4294967295"/>
          </p:nvPr>
        </p:nvSpPr>
        <p:spPr>
          <a:xfrm>
            <a:off x="685800" y="-88900"/>
            <a:ext cx="7772400" cy="609600"/>
          </a:xfrm>
          <a:noFill/>
        </p:spPr>
        <p:txBody>
          <a:bodyPr anchor="ctr"/>
          <a:lstStyle/>
          <a:p>
            <a:pPr eaLnBrk="1" hangingPunct="1"/>
            <a:r>
              <a:rPr lang="en-US" sz="1800" smtClean="0">
                <a:solidFill>
                  <a:schemeClr val="tx1"/>
                </a:solidFill>
              </a:rPr>
              <a:t>Synthetic Aperture Radar (SAR) Satellite Missions</a:t>
            </a:r>
          </a:p>
        </p:txBody>
      </p:sp>
      <p:sp>
        <p:nvSpPr>
          <p:cNvPr id="8205" name="Rectangle 45"/>
          <p:cNvSpPr>
            <a:spLocks noChangeArrowheads="1"/>
          </p:cNvSpPr>
          <p:nvPr/>
        </p:nvSpPr>
        <p:spPr bwMode="auto">
          <a:xfrm>
            <a:off x="5757863" y="3119438"/>
            <a:ext cx="34925" cy="152400"/>
          </a:xfrm>
          <a:prstGeom prst="rect">
            <a:avLst/>
          </a:prstGeom>
          <a:noFill/>
          <a:ln w="9525">
            <a:noFill/>
            <a:miter lim="800000"/>
            <a:headEnd/>
            <a:tailEnd/>
          </a:ln>
        </p:spPr>
        <p:txBody>
          <a:bodyPr wrap="none" lIns="0" tIns="0" rIns="0" bIns="0">
            <a:spAutoFit/>
          </a:bodyPr>
          <a:lstStyle/>
          <a:p>
            <a:pPr algn="ctr"/>
            <a:r>
              <a:rPr lang="en-US">
                <a:solidFill>
                  <a:srgbClr val="000000"/>
                </a:solidFill>
                <a:ea typeface="ＭＳ Ｐゴシック" pitchFamily="34" charset="-128"/>
              </a:rPr>
              <a:t> </a:t>
            </a:r>
            <a:endParaRPr lang="en-US" b="0">
              <a:solidFill>
                <a:schemeClr val="tx1"/>
              </a:solidFill>
              <a:latin typeface="Futura Md BT" pitchFamily="34" charset="0"/>
              <a:ea typeface="ＭＳ Ｐゴシック" pitchFamily="34" charset="-128"/>
            </a:endParaRPr>
          </a:p>
        </p:txBody>
      </p:sp>
      <p:grpSp>
        <p:nvGrpSpPr>
          <p:cNvPr id="3" name="Group 47"/>
          <p:cNvGrpSpPr>
            <a:grpSpLocks/>
          </p:cNvGrpSpPr>
          <p:nvPr/>
        </p:nvGrpSpPr>
        <p:grpSpPr bwMode="auto">
          <a:xfrm>
            <a:off x="306388" y="739775"/>
            <a:ext cx="6376987" cy="5076825"/>
            <a:chOff x="1555" y="720"/>
            <a:chExt cx="3513" cy="3168"/>
          </a:xfrm>
        </p:grpSpPr>
        <p:sp>
          <p:nvSpPr>
            <p:cNvPr id="8255" name="Line 48"/>
            <p:cNvSpPr>
              <a:spLocks noChangeShapeType="1"/>
            </p:cNvSpPr>
            <p:nvPr/>
          </p:nvSpPr>
          <p:spPr bwMode="auto">
            <a:xfrm>
              <a:off x="1555" y="769"/>
              <a:ext cx="1" cy="3119"/>
            </a:xfrm>
            <a:prstGeom prst="line">
              <a:avLst/>
            </a:prstGeom>
            <a:noFill/>
            <a:ln w="17463">
              <a:solidFill>
                <a:srgbClr val="000000"/>
              </a:solidFill>
              <a:round/>
              <a:headEnd/>
              <a:tailEnd/>
            </a:ln>
          </p:spPr>
          <p:txBody>
            <a:bodyPr wrap="none" lIns="0" tIns="0" rIns="0" bIns="0">
              <a:spAutoFit/>
            </a:bodyPr>
            <a:lstStyle/>
            <a:p>
              <a:endParaRPr lang="en-US"/>
            </a:p>
          </p:txBody>
        </p:sp>
        <p:sp>
          <p:nvSpPr>
            <p:cNvPr id="8256" name="Line 49"/>
            <p:cNvSpPr>
              <a:spLocks noChangeShapeType="1"/>
            </p:cNvSpPr>
            <p:nvPr/>
          </p:nvSpPr>
          <p:spPr bwMode="auto">
            <a:xfrm>
              <a:off x="1829" y="754"/>
              <a:ext cx="1" cy="3134"/>
            </a:xfrm>
            <a:prstGeom prst="line">
              <a:avLst/>
            </a:prstGeom>
            <a:noFill/>
            <a:ln w="17463">
              <a:solidFill>
                <a:srgbClr val="000000"/>
              </a:solidFill>
              <a:round/>
              <a:headEnd/>
              <a:tailEnd/>
            </a:ln>
          </p:spPr>
          <p:txBody>
            <a:bodyPr wrap="none" lIns="0" tIns="0" rIns="0" bIns="0">
              <a:spAutoFit/>
            </a:bodyPr>
            <a:lstStyle/>
            <a:p>
              <a:endParaRPr lang="en-US"/>
            </a:p>
          </p:txBody>
        </p:sp>
        <p:sp>
          <p:nvSpPr>
            <p:cNvPr id="8257" name="Line 50"/>
            <p:cNvSpPr>
              <a:spLocks noChangeShapeType="1"/>
            </p:cNvSpPr>
            <p:nvPr/>
          </p:nvSpPr>
          <p:spPr bwMode="auto">
            <a:xfrm>
              <a:off x="2092" y="754"/>
              <a:ext cx="1" cy="3134"/>
            </a:xfrm>
            <a:prstGeom prst="line">
              <a:avLst/>
            </a:prstGeom>
            <a:noFill/>
            <a:ln w="17463">
              <a:solidFill>
                <a:srgbClr val="000000"/>
              </a:solidFill>
              <a:round/>
              <a:headEnd/>
              <a:tailEnd/>
            </a:ln>
          </p:spPr>
          <p:txBody>
            <a:bodyPr wrap="none" lIns="0" tIns="0" rIns="0" bIns="0">
              <a:spAutoFit/>
            </a:bodyPr>
            <a:lstStyle/>
            <a:p>
              <a:endParaRPr lang="en-US"/>
            </a:p>
          </p:txBody>
        </p:sp>
        <p:sp>
          <p:nvSpPr>
            <p:cNvPr id="8258" name="Line 51"/>
            <p:cNvSpPr>
              <a:spLocks noChangeShapeType="1"/>
            </p:cNvSpPr>
            <p:nvPr/>
          </p:nvSpPr>
          <p:spPr bwMode="auto">
            <a:xfrm>
              <a:off x="2358" y="754"/>
              <a:ext cx="0" cy="3134"/>
            </a:xfrm>
            <a:prstGeom prst="line">
              <a:avLst/>
            </a:prstGeom>
            <a:noFill/>
            <a:ln w="17463">
              <a:solidFill>
                <a:srgbClr val="000000"/>
              </a:solidFill>
              <a:round/>
              <a:headEnd/>
              <a:tailEnd/>
            </a:ln>
          </p:spPr>
          <p:txBody>
            <a:bodyPr wrap="none" lIns="0" tIns="0" rIns="0" bIns="0">
              <a:spAutoFit/>
            </a:bodyPr>
            <a:lstStyle/>
            <a:p>
              <a:endParaRPr lang="en-US"/>
            </a:p>
          </p:txBody>
        </p:sp>
        <p:sp>
          <p:nvSpPr>
            <p:cNvPr id="8259" name="Line 52"/>
            <p:cNvSpPr>
              <a:spLocks noChangeShapeType="1"/>
            </p:cNvSpPr>
            <p:nvPr/>
          </p:nvSpPr>
          <p:spPr bwMode="auto">
            <a:xfrm>
              <a:off x="2632" y="754"/>
              <a:ext cx="0" cy="3134"/>
            </a:xfrm>
            <a:prstGeom prst="line">
              <a:avLst/>
            </a:prstGeom>
            <a:noFill/>
            <a:ln w="17463">
              <a:solidFill>
                <a:srgbClr val="000000"/>
              </a:solidFill>
              <a:round/>
              <a:headEnd/>
              <a:tailEnd/>
            </a:ln>
          </p:spPr>
          <p:txBody>
            <a:bodyPr wrap="none" lIns="0" tIns="0" rIns="0" bIns="0">
              <a:spAutoFit/>
            </a:bodyPr>
            <a:lstStyle/>
            <a:p>
              <a:endParaRPr lang="en-US"/>
            </a:p>
          </p:txBody>
        </p:sp>
        <p:sp>
          <p:nvSpPr>
            <p:cNvPr id="8260" name="Line 53"/>
            <p:cNvSpPr>
              <a:spLocks noChangeShapeType="1"/>
            </p:cNvSpPr>
            <p:nvPr/>
          </p:nvSpPr>
          <p:spPr bwMode="auto">
            <a:xfrm>
              <a:off x="2895" y="754"/>
              <a:ext cx="1" cy="3134"/>
            </a:xfrm>
            <a:prstGeom prst="line">
              <a:avLst/>
            </a:prstGeom>
            <a:noFill/>
            <a:ln w="17463">
              <a:solidFill>
                <a:srgbClr val="000000"/>
              </a:solidFill>
              <a:round/>
              <a:headEnd/>
              <a:tailEnd/>
            </a:ln>
          </p:spPr>
          <p:txBody>
            <a:bodyPr wrap="none" lIns="0" tIns="0" rIns="0" bIns="0">
              <a:spAutoFit/>
            </a:bodyPr>
            <a:lstStyle/>
            <a:p>
              <a:endParaRPr lang="en-US"/>
            </a:p>
          </p:txBody>
        </p:sp>
        <p:sp>
          <p:nvSpPr>
            <p:cNvPr id="8261" name="Line 54"/>
            <p:cNvSpPr>
              <a:spLocks noChangeShapeType="1"/>
            </p:cNvSpPr>
            <p:nvPr/>
          </p:nvSpPr>
          <p:spPr bwMode="auto">
            <a:xfrm>
              <a:off x="3170" y="769"/>
              <a:ext cx="0" cy="3119"/>
            </a:xfrm>
            <a:prstGeom prst="line">
              <a:avLst/>
            </a:prstGeom>
            <a:noFill/>
            <a:ln w="17463">
              <a:solidFill>
                <a:srgbClr val="000000"/>
              </a:solidFill>
              <a:round/>
              <a:headEnd/>
              <a:tailEnd/>
            </a:ln>
          </p:spPr>
          <p:txBody>
            <a:bodyPr wrap="none" lIns="0" tIns="0" rIns="0" bIns="0">
              <a:spAutoFit/>
            </a:bodyPr>
            <a:lstStyle/>
            <a:p>
              <a:endParaRPr lang="en-US"/>
            </a:p>
          </p:txBody>
        </p:sp>
        <p:sp>
          <p:nvSpPr>
            <p:cNvPr id="8262" name="Line 55"/>
            <p:cNvSpPr>
              <a:spLocks noChangeShapeType="1"/>
            </p:cNvSpPr>
            <p:nvPr/>
          </p:nvSpPr>
          <p:spPr bwMode="auto">
            <a:xfrm>
              <a:off x="3433" y="754"/>
              <a:ext cx="0" cy="3134"/>
            </a:xfrm>
            <a:prstGeom prst="line">
              <a:avLst/>
            </a:prstGeom>
            <a:noFill/>
            <a:ln w="17463">
              <a:solidFill>
                <a:srgbClr val="000000"/>
              </a:solidFill>
              <a:round/>
              <a:headEnd/>
              <a:tailEnd/>
            </a:ln>
          </p:spPr>
          <p:txBody>
            <a:bodyPr wrap="none" lIns="0" tIns="0" rIns="0" bIns="0">
              <a:spAutoFit/>
            </a:bodyPr>
            <a:lstStyle/>
            <a:p>
              <a:endParaRPr lang="en-US"/>
            </a:p>
          </p:txBody>
        </p:sp>
        <p:sp>
          <p:nvSpPr>
            <p:cNvPr id="8263" name="Line 56"/>
            <p:cNvSpPr>
              <a:spLocks noChangeShapeType="1"/>
            </p:cNvSpPr>
            <p:nvPr/>
          </p:nvSpPr>
          <p:spPr bwMode="auto">
            <a:xfrm>
              <a:off x="3707" y="754"/>
              <a:ext cx="0" cy="3134"/>
            </a:xfrm>
            <a:prstGeom prst="line">
              <a:avLst/>
            </a:prstGeom>
            <a:noFill/>
            <a:ln w="17463">
              <a:solidFill>
                <a:srgbClr val="000000"/>
              </a:solidFill>
              <a:round/>
              <a:headEnd/>
              <a:tailEnd/>
            </a:ln>
          </p:spPr>
          <p:txBody>
            <a:bodyPr wrap="none" lIns="0" tIns="0" rIns="0" bIns="0">
              <a:spAutoFit/>
            </a:bodyPr>
            <a:lstStyle/>
            <a:p>
              <a:endParaRPr lang="en-US"/>
            </a:p>
          </p:txBody>
        </p:sp>
        <p:sp>
          <p:nvSpPr>
            <p:cNvPr id="8264" name="Line 57"/>
            <p:cNvSpPr>
              <a:spLocks noChangeShapeType="1"/>
            </p:cNvSpPr>
            <p:nvPr/>
          </p:nvSpPr>
          <p:spPr bwMode="auto">
            <a:xfrm>
              <a:off x="3971" y="754"/>
              <a:ext cx="1" cy="3134"/>
            </a:xfrm>
            <a:prstGeom prst="line">
              <a:avLst/>
            </a:prstGeom>
            <a:noFill/>
            <a:ln w="17463">
              <a:solidFill>
                <a:srgbClr val="000000"/>
              </a:solidFill>
              <a:round/>
              <a:headEnd/>
              <a:tailEnd/>
            </a:ln>
          </p:spPr>
          <p:txBody>
            <a:bodyPr wrap="none" lIns="0" tIns="0" rIns="0" bIns="0">
              <a:spAutoFit/>
            </a:bodyPr>
            <a:lstStyle/>
            <a:p>
              <a:endParaRPr lang="en-US"/>
            </a:p>
          </p:txBody>
        </p:sp>
        <p:sp>
          <p:nvSpPr>
            <p:cNvPr id="8265" name="Line 58"/>
            <p:cNvSpPr>
              <a:spLocks noChangeShapeType="1"/>
            </p:cNvSpPr>
            <p:nvPr/>
          </p:nvSpPr>
          <p:spPr bwMode="auto">
            <a:xfrm>
              <a:off x="4235" y="739"/>
              <a:ext cx="1" cy="3149"/>
            </a:xfrm>
            <a:prstGeom prst="line">
              <a:avLst/>
            </a:prstGeom>
            <a:noFill/>
            <a:ln w="17463">
              <a:solidFill>
                <a:srgbClr val="000000"/>
              </a:solidFill>
              <a:round/>
              <a:headEnd/>
              <a:tailEnd/>
            </a:ln>
          </p:spPr>
          <p:txBody>
            <a:bodyPr wrap="none" lIns="0" tIns="0" rIns="0" bIns="0">
              <a:spAutoFit/>
            </a:bodyPr>
            <a:lstStyle/>
            <a:p>
              <a:endParaRPr lang="en-US"/>
            </a:p>
          </p:txBody>
        </p:sp>
        <p:sp>
          <p:nvSpPr>
            <p:cNvPr id="8266" name="Line 59"/>
            <p:cNvSpPr>
              <a:spLocks noChangeShapeType="1"/>
            </p:cNvSpPr>
            <p:nvPr/>
          </p:nvSpPr>
          <p:spPr bwMode="auto">
            <a:xfrm>
              <a:off x="4513" y="730"/>
              <a:ext cx="1" cy="3149"/>
            </a:xfrm>
            <a:prstGeom prst="line">
              <a:avLst/>
            </a:prstGeom>
            <a:noFill/>
            <a:ln w="17463">
              <a:solidFill>
                <a:srgbClr val="000000"/>
              </a:solidFill>
              <a:round/>
              <a:headEnd/>
              <a:tailEnd/>
            </a:ln>
          </p:spPr>
          <p:txBody>
            <a:bodyPr wrap="none" lIns="0" tIns="0" rIns="0" bIns="0">
              <a:spAutoFit/>
            </a:bodyPr>
            <a:lstStyle/>
            <a:p>
              <a:endParaRPr lang="en-US"/>
            </a:p>
          </p:txBody>
        </p:sp>
        <p:sp>
          <p:nvSpPr>
            <p:cNvPr id="8267" name="Line 60"/>
            <p:cNvSpPr>
              <a:spLocks noChangeShapeType="1"/>
            </p:cNvSpPr>
            <p:nvPr/>
          </p:nvSpPr>
          <p:spPr bwMode="auto">
            <a:xfrm>
              <a:off x="4790" y="730"/>
              <a:ext cx="1" cy="3149"/>
            </a:xfrm>
            <a:prstGeom prst="line">
              <a:avLst/>
            </a:prstGeom>
            <a:noFill/>
            <a:ln w="17463">
              <a:solidFill>
                <a:srgbClr val="000000"/>
              </a:solidFill>
              <a:round/>
              <a:headEnd/>
              <a:tailEnd/>
            </a:ln>
          </p:spPr>
          <p:txBody>
            <a:bodyPr wrap="none" lIns="0" tIns="0" rIns="0" bIns="0">
              <a:spAutoFit/>
            </a:bodyPr>
            <a:lstStyle/>
            <a:p>
              <a:endParaRPr lang="en-US"/>
            </a:p>
          </p:txBody>
        </p:sp>
        <p:sp>
          <p:nvSpPr>
            <p:cNvPr id="8268" name="Line 61"/>
            <p:cNvSpPr>
              <a:spLocks noChangeShapeType="1"/>
            </p:cNvSpPr>
            <p:nvPr/>
          </p:nvSpPr>
          <p:spPr bwMode="auto">
            <a:xfrm>
              <a:off x="5067" y="720"/>
              <a:ext cx="1" cy="3149"/>
            </a:xfrm>
            <a:prstGeom prst="line">
              <a:avLst/>
            </a:prstGeom>
            <a:noFill/>
            <a:ln w="17463">
              <a:solidFill>
                <a:srgbClr val="000000"/>
              </a:solidFill>
              <a:round/>
              <a:headEnd/>
              <a:tailEnd/>
            </a:ln>
          </p:spPr>
          <p:txBody>
            <a:bodyPr wrap="none" lIns="0" tIns="0" rIns="0" bIns="0">
              <a:spAutoFit/>
            </a:bodyPr>
            <a:lstStyle/>
            <a:p>
              <a:endParaRPr lang="en-US"/>
            </a:p>
          </p:txBody>
        </p:sp>
      </p:grpSp>
      <p:grpSp>
        <p:nvGrpSpPr>
          <p:cNvPr id="4" name="Group 172"/>
          <p:cNvGrpSpPr>
            <a:grpSpLocks/>
          </p:cNvGrpSpPr>
          <p:nvPr/>
        </p:nvGrpSpPr>
        <p:grpSpPr bwMode="auto">
          <a:xfrm>
            <a:off x="323850" y="444500"/>
            <a:ext cx="6851650" cy="352425"/>
            <a:chOff x="172" y="280"/>
            <a:chExt cx="4340" cy="222"/>
          </a:xfrm>
        </p:grpSpPr>
        <p:sp>
          <p:nvSpPr>
            <p:cNvPr id="8227" name="Rectangle 63"/>
            <p:cNvSpPr>
              <a:spLocks noChangeArrowheads="1"/>
            </p:cNvSpPr>
            <p:nvPr/>
          </p:nvSpPr>
          <p:spPr bwMode="auto">
            <a:xfrm>
              <a:off x="172" y="280"/>
              <a:ext cx="295" cy="222"/>
            </a:xfrm>
            <a:prstGeom prst="rect">
              <a:avLst/>
            </a:prstGeom>
            <a:solidFill>
              <a:schemeClr val="hlink"/>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28" name="Rectangle 64"/>
            <p:cNvSpPr>
              <a:spLocks noChangeArrowheads="1"/>
            </p:cNvSpPr>
            <p:nvPr/>
          </p:nvSpPr>
          <p:spPr bwMode="auto">
            <a:xfrm>
              <a:off x="303"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02</a:t>
              </a:r>
              <a:endParaRPr lang="en-US" sz="1200" b="0">
                <a:solidFill>
                  <a:schemeClr val="tx1"/>
                </a:solidFill>
                <a:latin typeface="Futura Md BT" pitchFamily="34" charset="0"/>
                <a:ea typeface="ＭＳ Ｐゴシック" pitchFamily="34" charset="-128"/>
              </a:endParaRPr>
            </a:p>
          </p:txBody>
        </p:sp>
        <p:sp>
          <p:nvSpPr>
            <p:cNvPr id="8229" name="Rectangle 65"/>
            <p:cNvSpPr>
              <a:spLocks noChangeArrowheads="1"/>
            </p:cNvSpPr>
            <p:nvPr/>
          </p:nvSpPr>
          <p:spPr bwMode="auto">
            <a:xfrm>
              <a:off x="476" y="280"/>
              <a:ext cx="303" cy="222"/>
            </a:xfrm>
            <a:prstGeom prst="rect">
              <a:avLst/>
            </a:prstGeom>
            <a:no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30" name="Rectangle 66"/>
            <p:cNvSpPr>
              <a:spLocks noChangeArrowheads="1"/>
            </p:cNvSpPr>
            <p:nvPr/>
          </p:nvSpPr>
          <p:spPr bwMode="auto">
            <a:xfrm>
              <a:off x="606"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03</a:t>
              </a:r>
              <a:endParaRPr lang="en-US" sz="1200" b="0">
                <a:solidFill>
                  <a:schemeClr val="tx1"/>
                </a:solidFill>
                <a:latin typeface="Futura Md BT" pitchFamily="34" charset="0"/>
                <a:ea typeface="ＭＳ Ｐゴシック" pitchFamily="34" charset="-128"/>
              </a:endParaRPr>
            </a:p>
          </p:txBody>
        </p:sp>
        <p:sp>
          <p:nvSpPr>
            <p:cNvPr id="8231" name="Rectangle 67"/>
            <p:cNvSpPr>
              <a:spLocks noChangeArrowheads="1"/>
            </p:cNvSpPr>
            <p:nvPr/>
          </p:nvSpPr>
          <p:spPr bwMode="auto">
            <a:xfrm>
              <a:off x="779" y="280"/>
              <a:ext cx="303" cy="222"/>
            </a:xfrm>
            <a:prstGeom prst="rect">
              <a:avLst/>
            </a:prstGeom>
            <a:solidFill>
              <a:schemeClr val="hlink"/>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32" name="Rectangle 68"/>
            <p:cNvSpPr>
              <a:spLocks noChangeArrowheads="1"/>
            </p:cNvSpPr>
            <p:nvPr/>
          </p:nvSpPr>
          <p:spPr bwMode="auto">
            <a:xfrm>
              <a:off x="909"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04</a:t>
              </a:r>
              <a:endParaRPr lang="en-US" sz="1200" b="0">
                <a:solidFill>
                  <a:schemeClr val="tx1"/>
                </a:solidFill>
                <a:latin typeface="Futura Md BT" pitchFamily="34" charset="0"/>
                <a:ea typeface="ＭＳ Ｐゴシック" pitchFamily="34" charset="-128"/>
              </a:endParaRPr>
            </a:p>
          </p:txBody>
        </p:sp>
        <p:sp>
          <p:nvSpPr>
            <p:cNvPr id="8233" name="Rectangle 69"/>
            <p:cNvSpPr>
              <a:spLocks noChangeArrowheads="1"/>
            </p:cNvSpPr>
            <p:nvPr/>
          </p:nvSpPr>
          <p:spPr bwMode="auto">
            <a:xfrm>
              <a:off x="1092" y="280"/>
              <a:ext cx="305" cy="222"/>
            </a:xfrm>
            <a:prstGeom prst="rect">
              <a:avLst/>
            </a:prstGeom>
            <a:solidFill>
              <a:schemeClr val="bg1"/>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34" name="Rectangle 70"/>
            <p:cNvSpPr>
              <a:spLocks noChangeArrowheads="1"/>
            </p:cNvSpPr>
            <p:nvPr/>
          </p:nvSpPr>
          <p:spPr bwMode="auto">
            <a:xfrm>
              <a:off x="1189" y="330"/>
              <a:ext cx="136" cy="115"/>
            </a:xfrm>
            <a:prstGeom prst="rect">
              <a:avLst/>
            </a:prstGeom>
            <a:noFill/>
            <a:ln w="9525">
              <a:noFill/>
              <a:miter lim="800000"/>
              <a:headEnd/>
              <a:tailEnd/>
            </a:ln>
          </p:spPr>
          <p:txBody>
            <a:bodyPr lIns="0" tIns="0" rIns="0" bIns="0">
              <a:spAutoFit/>
            </a:bodyPr>
            <a:lstStyle/>
            <a:p>
              <a:pPr algn="ctr"/>
              <a:r>
                <a:rPr lang="en-US" sz="1200">
                  <a:solidFill>
                    <a:srgbClr val="000000"/>
                  </a:solidFill>
                  <a:ea typeface="ＭＳ Ｐゴシック" pitchFamily="34" charset="-128"/>
                </a:rPr>
                <a:t>05</a:t>
              </a:r>
              <a:endParaRPr lang="en-US" sz="1200" b="0">
                <a:solidFill>
                  <a:schemeClr val="tx1"/>
                </a:solidFill>
                <a:latin typeface="Futura Md BT" pitchFamily="34" charset="0"/>
                <a:ea typeface="ＭＳ Ｐゴシック" pitchFamily="34" charset="-128"/>
              </a:endParaRPr>
            </a:p>
          </p:txBody>
        </p:sp>
        <p:sp>
          <p:nvSpPr>
            <p:cNvPr id="8235" name="Rectangle 71"/>
            <p:cNvSpPr>
              <a:spLocks noChangeArrowheads="1"/>
            </p:cNvSpPr>
            <p:nvPr/>
          </p:nvSpPr>
          <p:spPr bwMode="auto">
            <a:xfrm>
              <a:off x="1397" y="280"/>
              <a:ext cx="301" cy="222"/>
            </a:xfrm>
            <a:prstGeom prst="rect">
              <a:avLst/>
            </a:prstGeom>
            <a:solidFill>
              <a:schemeClr val="hlink"/>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36" name="Rectangle 72"/>
            <p:cNvSpPr>
              <a:spLocks noChangeArrowheads="1"/>
            </p:cNvSpPr>
            <p:nvPr/>
          </p:nvSpPr>
          <p:spPr bwMode="auto">
            <a:xfrm>
              <a:off x="1529"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06</a:t>
              </a:r>
              <a:endParaRPr lang="en-US" sz="1200" b="0">
                <a:solidFill>
                  <a:schemeClr val="tx1"/>
                </a:solidFill>
                <a:latin typeface="Futura Md BT" pitchFamily="34" charset="0"/>
                <a:ea typeface="ＭＳ Ｐゴシック" pitchFamily="34" charset="-128"/>
              </a:endParaRPr>
            </a:p>
          </p:txBody>
        </p:sp>
        <p:sp>
          <p:nvSpPr>
            <p:cNvPr id="8237" name="Rectangle 73"/>
            <p:cNvSpPr>
              <a:spLocks noChangeArrowheads="1"/>
            </p:cNvSpPr>
            <p:nvPr/>
          </p:nvSpPr>
          <p:spPr bwMode="auto">
            <a:xfrm>
              <a:off x="1710" y="280"/>
              <a:ext cx="291" cy="222"/>
            </a:xfrm>
            <a:prstGeom prst="rect">
              <a:avLst/>
            </a:prstGeom>
            <a:solidFill>
              <a:schemeClr val="bg1"/>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38" name="Rectangle 74"/>
            <p:cNvSpPr>
              <a:spLocks noChangeArrowheads="1"/>
            </p:cNvSpPr>
            <p:nvPr/>
          </p:nvSpPr>
          <p:spPr bwMode="auto">
            <a:xfrm>
              <a:off x="1838" y="322"/>
              <a:ext cx="108"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07</a:t>
              </a:r>
              <a:endParaRPr lang="en-US" sz="1200" b="0">
                <a:solidFill>
                  <a:schemeClr val="tx1"/>
                </a:solidFill>
                <a:latin typeface="Futura Md BT" pitchFamily="34" charset="0"/>
                <a:ea typeface="ＭＳ Ｐゴシック" pitchFamily="34" charset="-128"/>
              </a:endParaRPr>
            </a:p>
          </p:txBody>
        </p:sp>
        <p:sp>
          <p:nvSpPr>
            <p:cNvPr id="8239" name="Rectangle 75"/>
            <p:cNvSpPr>
              <a:spLocks noChangeArrowheads="1"/>
            </p:cNvSpPr>
            <p:nvPr/>
          </p:nvSpPr>
          <p:spPr bwMode="auto">
            <a:xfrm>
              <a:off x="2013" y="280"/>
              <a:ext cx="302" cy="222"/>
            </a:xfrm>
            <a:prstGeom prst="rect">
              <a:avLst/>
            </a:prstGeom>
            <a:solidFill>
              <a:schemeClr val="hlink"/>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40" name="Rectangle 76"/>
            <p:cNvSpPr>
              <a:spLocks noChangeArrowheads="1"/>
            </p:cNvSpPr>
            <p:nvPr/>
          </p:nvSpPr>
          <p:spPr bwMode="auto">
            <a:xfrm>
              <a:off x="2145"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08</a:t>
              </a:r>
              <a:endParaRPr lang="en-US" sz="1200" b="0">
                <a:solidFill>
                  <a:schemeClr val="tx1"/>
                </a:solidFill>
                <a:latin typeface="Futura Md BT" pitchFamily="34" charset="0"/>
                <a:ea typeface="ＭＳ Ｐゴシック" pitchFamily="34" charset="-128"/>
              </a:endParaRPr>
            </a:p>
          </p:txBody>
        </p:sp>
        <p:sp>
          <p:nvSpPr>
            <p:cNvPr id="8241" name="Rectangle 77"/>
            <p:cNvSpPr>
              <a:spLocks noChangeArrowheads="1"/>
            </p:cNvSpPr>
            <p:nvPr/>
          </p:nvSpPr>
          <p:spPr bwMode="auto">
            <a:xfrm>
              <a:off x="2325" y="280"/>
              <a:ext cx="293" cy="222"/>
            </a:xfrm>
            <a:prstGeom prst="rect">
              <a:avLst/>
            </a:prstGeom>
            <a:solidFill>
              <a:schemeClr val="bg1"/>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42" name="Rectangle 78"/>
            <p:cNvSpPr>
              <a:spLocks noChangeArrowheads="1"/>
            </p:cNvSpPr>
            <p:nvPr/>
          </p:nvSpPr>
          <p:spPr bwMode="auto">
            <a:xfrm>
              <a:off x="2457"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09</a:t>
              </a:r>
              <a:endParaRPr lang="en-US" sz="1200" b="0">
                <a:solidFill>
                  <a:schemeClr val="tx1"/>
                </a:solidFill>
                <a:latin typeface="Futura Md BT" pitchFamily="34" charset="0"/>
                <a:ea typeface="ＭＳ Ｐゴシック" pitchFamily="34" charset="-128"/>
              </a:endParaRPr>
            </a:p>
          </p:txBody>
        </p:sp>
        <p:sp>
          <p:nvSpPr>
            <p:cNvPr id="8243" name="Rectangle 79"/>
            <p:cNvSpPr>
              <a:spLocks noChangeArrowheads="1"/>
            </p:cNvSpPr>
            <p:nvPr/>
          </p:nvSpPr>
          <p:spPr bwMode="auto">
            <a:xfrm>
              <a:off x="2629" y="280"/>
              <a:ext cx="302" cy="222"/>
            </a:xfrm>
            <a:prstGeom prst="rect">
              <a:avLst/>
            </a:prstGeom>
            <a:solidFill>
              <a:schemeClr val="hlink"/>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44" name="Rectangle 80"/>
            <p:cNvSpPr>
              <a:spLocks noChangeArrowheads="1"/>
            </p:cNvSpPr>
            <p:nvPr/>
          </p:nvSpPr>
          <p:spPr bwMode="auto">
            <a:xfrm>
              <a:off x="2760"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10</a:t>
              </a:r>
              <a:endParaRPr lang="en-US" sz="1200" b="0">
                <a:solidFill>
                  <a:schemeClr val="tx1"/>
                </a:solidFill>
                <a:latin typeface="Futura Md BT" pitchFamily="34" charset="0"/>
                <a:ea typeface="ＭＳ Ｐゴシック" pitchFamily="34" charset="-128"/>
              </a:endParaRPr>
            </a:p>
          </p:txBody>
        </p:sp>
        <p:sp>
          <p:nvSpPr>
            <p:cNvPr id="8245" name="Rectangle 81"/>
            <p:cNvSpPr>
              <a:spLocks noChangeArrowheads="1"/>
            </p:cNvSpPr>
            <p:nvPr/>
          </p:nvSpPr>
          <p:spPr bwMode="auto">
            <a:xfrm>
              <a:off x="2931" y="280"/>
              <a:ext cx="324" cy="222"/>
            </a:xfrm>
            <a:prstGeom prst="rect">
              <a:avLst/>
            </a:prstGeom>
            <a:solidFill>
              <a:schemeClr val="bg1"/>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46" name="Rectangle 82"/>
            <p:cNvSpPr>
              <a:spLocks noChangeArrowheads="1"/>
            </p:cNvSpPr>
            <p:nvPr/>
          </p:nvSpPr>
          <p:spPr bwMode="auto">
            <a:xfrm>
              <a:off x="3081"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11</a:t>
              </a:r>
              <a:endParaRPr lang="en-US" sz="1200" b="0">
                <a:solidFill>
                  <a:schemeClr val="tx1"/>
                </a:solidFill>
                <a:latin typeface="Futura Md BT" pitchFamily="34" charset="0"/>
                <a:ea typeface="ＭＳ Ｐゴシック" pitchFamily="34" charset="-128"/>
              </a:endParaRPr>
            </a:p>
          </p:txBody>
        </p:sp>
        <p:sp>
          <p:nvSpPr>
            <p:cNvPr id="8247" name="Rectangle 83"/>
            <p:cNvSpPr>
              <a:spLocks noChangeArrowheads="1"/>
            </p:cNvSpPr>
            <p:nvPr/>
          </p:nvSpPr>
          <p:spPr bwMode="auto">
            <a:xfrm>
              <a:off x="3245" y="280"/>
              <a:ext cx="314" cy="222"/>
            </a:xfrm>
            <a:prstGeom prst="rect">
              <a:avLst/>
            </a:prstGeom>
            <a:solidFill>
              <a:schemeClr val="hlink"/>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48" name="Rectangle 84"/>
            <p:cNvSpPr>
              <a:spLocks noChangeArrowheads="1"/>
            </p:cNvSpPr>
            <p:nvPr/>
          </p:nvSpPr>
          <p:spPr bwMode="auto">
            <a:xfrm>
              <a:off x="3386"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12</a:t>
              </a:r>
              <a:endParaRPr lang="en-US" sz="1200" b="0">
                <a:solidFill>
                  <a:schemeClr val="tx1"/>
                </a:solidFill>
                <a:latin typeface="Futura Md BT" pitchFamily="34" charset="0"/>
                <a:ea typeface="ＭＳ Ｐゴシック" pitchFamily="34" charset="-128"/>
              </a:endParaRPr>
            </a:p>
          </p:txBody>
        </p:sp>
        <p:sp>
          <p:nvSpPr>
            <p:cNvPr id="8249" name="Rectangle 85"/>
            <p:cNvSpPr>
              <a:spLocks noChangeArrowheads="1"/>
            </p:cNvSpPr>
            <p:nvPr/>
          </p:nvSpPr>
          <p:spPr bwMode="auto">
            <a:xfrm>
              <a:off x="3564" y="280"/>
              <a:ext cx="313" cy="222"/>
            </a:xfrm>
            <a:prstGeom prst="rect">
              <a:avLst/>
            </a:prstGeom>
            <a:solidFill>
              <a:schemeClr val="bg1"/>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50" name="Rectangle 86"/>
            <p:cNvSpPr>
              <a:spLocks noChangeArrowheads="1"/>
            </p:cNvSpPr>
            <p:nvPr/>
          </p:nvSpPr>
          <p:spPr bwMode="auto">
            <a:xfrm>
              <a:off x="3704"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13</a:t>
              </a:r>
              <a:endParaRPr lang="en-US" sz="1200" b="0">
                <a:solidFill>
                  <a:schemeClr val="tx1"/>
                </a:solidFill>
                <a:latin typeface="Futura Md BT" pitchFamily="34" charset="0"/>
                <a:ea typeface="ＭＳ Ｐゴシック" pitchFamily="34" charset="-128"/>
              </a:endParaRPr>
            </a:p>
          </p:txBody>
        </p:sp>
        <p:sp>
          <p:nvSpPr>
            <p:cNvPr id="8251" name="Rectangle 87"/>
            <p:cNvSpPr>
              <a:spLocks noChangeArrowheads="1"/>
            </p:cNvSpPr>
            <p:nvPr/>
          </p:nvSpPr>
          <p:spPr bwMode="auto">
            <a:xfrm>
              <a:off x="3880" y="280"/>
              <a:ext cx="314" cy="222"/>
            </a:xfrm>
            <a:prstGeom prst="rect">
              <a:avLst/>
            </a:prstGeom>
            <a:solidFill>
              <a:schemeClr val="hlink"/>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52" name="Rectangle 88"/>
            <p:cNvSpPr>
              <a:spLocks noChangeArrowheads="1"/>
            </p:cNvSpPr>
            <p:nvPr/>
          </p:nvSpPr>
          <p:spPr bwMode="auto">
            <a:xfrm>
              <a:off x="4021"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14</a:t>
              </a:r>
              <a:endParaRPr lang="en-US" sz="1200" b="0">
                <a:solidFill>
                  <a:schemeClr val="tx1"/>
                </a:solidFill>
                <a:latin typeface="Futura Md BT" pitchFamily="34" charset="0"/>
                <a:ea typeface="ＭＳ Ｐゴシック" pitchFamily="34" charset="-128"/>
              </a:endParaRPr>
            </a:p>
          </p:txBody>
        </p:sp>
        <p:sp>
          <p:nvSpPr>
            <p:cNvPr id="8253" name="Rectangle 89"/>
            <p:cNvSpPr>
              <a:spLocks noChangeArrowheads="1"/>
            </p:cNvSpPr>
            <p:nvPr/>
          </p:nvSpPr>
          <p:spPr bwMode="auto">
            <a:xfrm>
              <a:off x="4199" y="280"/>
              <a:ext cx="313" cy="222"/>
            </a:xfrm>
            <a:prstGeom prst="rect">
              <a:avLst/>
            </a:prstGeom>
            <a:solidFill>
              <a:schemeClr val="bg1"/>
            </a:solidFill>
            <a:ln w="17526">
              <a:solidFill>
                <a:srgbClr val="000000"/>
              </a:solidFill>
              <a:miter lim="800000"/>
              <a:headEnd/>
              <a:tailEnd/>
            </a:ln>
          </p:spPr>
          <p:txBody>
            <a:bodyPr wrap="none" lIns="0" tIns="0" rIns="0" bIns="0">
              <a:spAutoFit/>
            </a:bodyPr>
            <a:lstStyle/>
            <a:p>
              <a:pPr eaLnBrk="1" hangingPunct="1"/>
              <a:endParaRPr lang="en-US" sz="1200">
                <a:ea typeface="ＭＳ Ｐゴシック" pitchFamily="34" charset="-128"/>
              </a:endParaRPr>
            </a:p>
          </p:txBody>
        </p:sp>
        <p:sp>
          <p:nvSpPr>
            <p:cNvPr id="8254" name="Rectangle 90"/>
            <p:cNvSpPr>
              <a:spLocks noChangeArrowheads="1"/>
            </p:cNvSpPr>
            <p:nvPr/>
          </p:nvSpPr>
          <p:spPr bwMode="auto">
            <a:xfrm>
              <a:off x="4339" y="322"/>
              <a:ext cx="107" cy="115"/>
            </a:xfrm>
            <a:prstGeom prst="rect">
              <a:avLst/>
            </a:prstGeom>
            <a:noFill/>
            <a:ln w="9525">
              <a:noFill/>
              <a:miter lim="800000"/>
              <a:headEnd/>
              <a:tailEnd/>
            </a:ln>
          </p:spPr>
          <p:txBody>
            <a:bodyPr wrap="none" lIns="0" tIns="0" rIns="0" bIns="0">
              <a:spAutoFit/>
            </a:bodyPr>
            <a:lstStyle/>
            <a:p>
              <a:pPr algn="ctr"/>
              <a:r>
                <a:rPr lang="en-US" sz="1200">
                  <a:solidFill>
                    <a:srgbClr val="000000"/>
                  </a:solidFill>
                  <a:ea typeface="ＭＳ Ｐゴシック" pitchFamily="34" charset="-128"/>
                </a:rPr>
                <a:t>15</a:t>
              </a:r>
              <a:endParaRPr lang="en-US" sz="1200" b="0">
                <a:solidFill>
                  <a:schemeClr val="tx1"/>
                </a:solidFill>
                <a:latin typeface="Futura Md BT" pitchFamily="34" charset="0"/>
                <a:ea typeface="ＭＳ Ｐゴシック" pitchFamily="34" charset="-128"/>
              </a:endParaRPr>
            </a:p>
          </p:txBody>
        </p:sp>
      </p:grpSp>
      <p:sp>
        <p:nvSpPr>
          <p:cNvPr id="8208" name="Text Box 112"/>
          <p:cNvSpPr txBox="1">
            <a:spLocks noChangeArrowheads="1"/>
          </p:cNvSpPr>
          <p:nvPr/>
        </p:nvSpPr>
        <p:spPr bwMode="auto">
          <a:xfrm>
            <a:off x="4035425" y="3570288"/>
            <a:ext cx="2401888" cy="304800"/>
          </a:xfrm>
          <a:prstGeom prst="rect">
            <a:avLst/>
          </a:prstGeom>
          <a:noFill/>
          <a:ln w="9525">
            <a:noFill/>
            <a:miter lim="800000"/>
            <a:headEnd/>
            <a:tailEnd/>
          </a:ln>
        </p:spPr>
        <p:txBody>
          <a:bodyPr wrap="none">
            <a:spAutoFit/>
          </a:bodyPr>
          <a:lstStyle/>
          <a:p>
            <a:pPr eaLnBrk="1" hangingPunct="1"/>
            <a:r>
              <a:rPr lang="en-US" sz="1400">
                <a:solidFill>
                  <a:schemeClr val="bg1"/>
                </a:solidFill>
                <a:ea typeface="ＭＳ Ｐゴシック" pitchFamily="34" charset="-128"/>
              </a:rPr>
              <a:t>TerraSAR-X    (2 satellites)</a:t>
            </a:r>
          </a:p>
        </p:txBody>
      </p:sp>
      <p:sp>
        <p:nvSpPr>
          <p:cNvPr id="8209" name="Oval 128"/>
          <p:cNvSpPr>
            <a:spLocks noChangeArrowheads="1"/>
          </p:cNvSpPr>
          <p:nvPr/>
        </p:nvSpPr>
        <p:spPr bwMode="auto">
          <a:xfrm>
            <a:off x="374650" y="6096000"/>
            <a:ext cx="2128838" cy="457200"/>
          </a:xfrm>
          <a:prstGeom prst="ellipse">
            <a:avLst/>
          </a:prstGeom>
          <a:noFill/>
          <a:ln w="28575">
            <a:solidFill>
              <a:srgbClr val="F11717"/>
            </a:solidFill>
            <a:round/>
            <a:headEnd/>
            <a:tailEnd/>
          </a:ln>
        </p:spPr>
        <p:txBody>
          <a:bodyPr wrap="none" anchor="ctr"/>
          <a:lstStyle/>
          <a:p>
            <a:pPr eaLnBrk="1" hangingPunct="1"/>
            <a:endParaRPr lang="en-US" sz="1200">
              <a:ea typeface="ＭＳ Ｐゴシック" pitchFamily="34" charset="-128"/>
            </a:endParaRPr>
          </a:p>
        </p:txBody>
      </p:sp>
      <p:sp>
        <p:nvSpPr>
          <p:cNvPr id="8210" name="Text Box 129"/>
          <p:cNvSpPr txBox="1">
            <a:spLocks noChangeArrowheads="1"/>
          </p:cNvSpPr>
          <p:nvPr/>
        </p:nvSpPr>
        <p:spPr bwMode="auto">
          <a:xfrm>
            <a:off x="864946" y="6110288"/>
            <a:ext cx="1165704" cy="461665"/>
          </a:xfrm>
          <a:prstGeom prst="rect">
            <a:avLst/>
          </a:prstGeom>
          <a:noFill/>
          <a:ln w="9525">
            <a:noFill/>
            <a:miter lim="800000"/>
            <a:headEnd/>
            <a:tailEnd/>
          </a:ln>
        </p:spPr>
        <p:txBody>
          <a:bodyPr wrap="none">
            <a:spAutoFit/>
          </a:bodyPr>
          <a:lstStyle/>
          <a:p>
            <a:pPr algn="ctr"/>
            <a:r>
              <a:rPr lang="en-US" sz="1200" dirty="0">
                <a:solidFill>
                  <a:srgbClr val="000000"/>
                </a:solidFill>
                <a:ea typeface="ＭＳ Ｐゴシック" pitchFamily="34" charset="-128"/>
              </a:rPr>
              <a:t> Principal </a:t>
            </a:r>
          </a:p>
          <a:p>
            <a:pPr algn="ctr"/>
            <a:r>
              <a:rPr lang="en-US" sz="1200" dirty="0">
                <a:solidFill>
                  <a:srgbClr val="000000"/>
                </a:solidFill>
                <a:ea typeface="ＭＳ Ｐゴシック" pitchFamily="34" charset="-128"/>
              </a:rPr>
              <a:t>Data Sources</a:t>
            </a:r>
          </a:p>
        </p:txBody>
      </p:sp>
      <p:sp>
        <p:nvSpPr>
          <p:cNvPr id="8211" name="AutoShape 137"/>
          <p:cNvSpPr>
            <a:spLocks noChangeArrowheads="1"/>
          </p:cNvSpPr>
          <p:nvPr/>
        </p:nvSpPr>
        <p:spPr bwMode="auto">
          <a:xfrm>
            <a:off x="0" y="1938338"/>
            <a:ext cx="5651500" cy="50323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p:spPr>
        <p:txBody>
          <a:bodyPr wrap="none" anchor="ctr"/>
          <a:lstStyle/>
          <a:p>
            <a:pPr algn="ctr" eaLnBrk="1" hangingPunct="1"/>
            <a:r>
              <a:rPr lang="en-US" sz="1600">
                <a:solidFill>
                  <a:schemeClr val="bg1"/>
                </a:solidFill>
                <a:ea typeface="ＭＳ Ｐゴシック" pitchFamily="34" charset="-128"/>
              </a:rPr>
              <a:t>Canada:  RADARSAT-1</a:t>
            </a:r>
          </a:p>
        </p:txBody>
      </p:sp>
      <p:sp>
        <p:nvSpPr>
          <p:cNvPr id="8212" name="AutoShape 138"/>
          <p:cNvSpPr>
            <a:spLocks noChangeArrowheads="1"/>
          </p:cNvSpPr>
          <p:nvPr/>
        </p:nvSpPr>
        <p:spPr bwMode="auto">
          <a:xfrm>
            <a:off x="3429000" y="2438400"/>
            <a:ext cx="5181600" cy="50323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p:spPr>
        <p:txBody>
          <a:bodyPr wrap="none" anchor="ctr"/>
          <a:lstStyle/>
          <a:p>
            <a:pPr algn="ctr" eaLnBrk="1" hangingPunct="1"/>
            <a:r>
              <a:rPr lang="en-US" sz="1600">
                <a:solidFill>
                  <a:schemeClr val="bg1"/>
                </a:solidFill>
                <a:ea typeface="ＭＳ Ｐゴシック" pitchFamily="34" charset="-128"/>
              </a:rPr>
              <a:t>Canada:  RADARSAT-2</a:t>
            </a:r>
          </a:p>
        </p:txBody>
      </p:sp>
      <p:sp>
        <p:nvSpPr>
          <p:cNvPr id="8213" name="AutoShape 139"/>
          <p:cNvSpPr>
            <a:spLocks noChangeArrowheads="1"/>
          </p:cNvSpPr>
          <p:nvPr/>
        </p:nvSpPr>
        <p:spPr bwMode="auto">
          <a:xfrm>
            <a:off x="0" y="936625"/>
            <a:ext cx="4953000" cy="50323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p:spPr>
        <p:txBody>
          <a:bodyPr wrap="none" anchor="ctr"/>
          <a:lstStyle/>
          <a:p>
            <a:pPr algn="ctr" eaLnBrk="1" hangingPunct="1"/>
            <a:r>
              <a:rPr lang="en-US" sz="1600">
                <a:solidFill>
                  <a:schemeClr val="bg1"/>
                </a:solidFill>
                <a:ea typeface="ＭＳ Ｐゴシック" pitchFamily="34" charset="-128"/>
              </a:rPr>
              <a:t>ESA:  ERS-2</a:t>
            </a:r>
          </a:p>
        </p:txBody>
      </p:sp>
      <p:sp>
        <p:nvSpPr>
          <p:cNvPr id="8214" name="AutoShape 140"/>
          <p:cNvSpPr>
            <a:spLocks noChangeArrowheads="1"/>
          </p:cNvSpPr>
          <p:nvPr/>
        </p:nvSpPr>
        <p:spPr bwMode="auto">
          <a:xfrm>
            <a:off x="615950" y="1438275"/>
            <a:ext cx="5842000" cy="50323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p:spPr>
        <p:txBody>
          <a:bodyPr wrap="none" anchor="ctr"/>
          <a:lstStyle/>
          <a:p>
            <a:pPr algn="ctr" eaLnBrk="1" hangingPunct="1"/>
            <a:r>
              <a:rPr lang="en-US" sz="1600">
                <a:solidFill>
                  <a:schemeClr val="bg1"/>
                </a:solidFill>
                <a:ea typeface="ＭＳ Ｐゴシック" pitchFamily="34" charset="-128"/>
              </a:rPr>
              <a:t>ESA:  ENVISAT</a:t>
            </a:r>
          </a:p>
        </p:txBody>
      </p:sp>
      <p:sp>
        <p:nvSpPr>
          <p:cNvPr id="8215" name="AutoShape 141"/>
          <p:cNvSpPr>
            <a:spLocks noChangeArrowheads="1"/>
          </p:cNvSpPr>
          <p:nvPr/>
        </p:nvSpPr>
        <p:spPr bwMode="auto">
          <a:xfrm>
            <a:off x="5791200" y="4441825"/>
            <a:ext cx="2895600" cy="50323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alpha val="50195"/>
            </a:schemeClr>
          </a:solidFill>
          <a:ln w="9525">
            <a:solidFill>
              <a:schemeClr val="tx1"/>
            </a:solidFill>
            <a:miter lim="800000"/>
            <a:headEnd/>
            <a:tailEnd/>
          </a:ln>
        </p:spPr>
        <p:txBody>
          <a:bodyPr wrap="none" anchor="ctr"/>
          <a:lstStyle/>
          <a:p>
            <a:pPr algn="ctr" eaLnBrk="1" hangingPunct="1"/>
            <a:r>
              <a:rPr lang="en-US" sz="1400">
                <a:solidFill>
                  <a:schemeClr val="tx1"/>
                </a:solidFill>
                <a:ea typeface="ＭＳ Ｐゴシック" pitchFamily="34" charset="-128"/>
              </a:rPr>
              <a:t>ESA:  Sentinel-1 (2 Sats)</a:t>
            </a:r>
          </a:p>
        </p:txBody>
      </p:sp>
      <p:sp>
        <p:nvSpPr>
          <p:cNvPr id="8216" name="AutoShape 142"/>
          <p:cNvSpPr>
            <a:spLocks noChangeArrowheads="1"/>
          </p:cNvSpPr>
          <p:nvPr/>
        </p:nvSpPr>
        <p:spPr bwMode="auto">
          <a:xfrm>
            <a:off x="2362200" y="2940050"/>
            <a:ext cx="2514600" cy="50323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p:spPr>
        <p:txBody>
          <a:bodyPr wrap="none" anchor="ctr"/>
          <a:lstStyle/>
          <a:p>
            <a:pPr algn="ctr" eaLnBrk="1" hangingPunct="1"/>
            <a:r>
              <a:rPr lang="en-US" sz="1200" dirty="0">
                <a:solidFill>
                  <a:schemeClr val="bg1"/>
                </a:solidFill>
                <a:ea typeface="ＭＳ Ｐゴシック" pitchFamily="34" charset="-128"/>
              </a:rPr>
              <a:t>Japan:  </a:t>
            </a:r>
            <a:r>
              <a:rPr lang="en-US" sz="1200" dirty="0" smtClean="0">
                <a:solidFill>
                  <a:schemeClr val="bg1"/>
                </a:solidFill>
                <a:ea typeface="ＭＳ Ｐゴシック" pitchFamily="34" charset="-128"/>
              </a:rPr>
              <a:t>ALOS/PALSAR  </a:t>
            </a:r>
            <a:endParaRPr lang="en-US" sz="1200" dirty="0">
              <a:solidFill>
                <a:schemeClr val="bg1"/>
              </a:solidFill>
              <a:ea typeface="ＭＳ Ｐゴシック" pitchFamily="34" charset="-128"/>
            </a:endParaRPr>
          </a:p>
        </p:txBody>
      </p:sp>
      <p:sp>
        <p:nvSpPr>
          <p:cNvPr id="8217" name="AutoShape 143"/>
          <p:cNvSpPr>
            <a:spLocks noChangeArrowheads="1"/>
          </p:cNvSpPr>
          <p:nvPr/>
        </p:nvSpPr>
        <p:spPr bwMode="auto">
          <a:xfrm>
            <a:off x="3390899" y="3440113"/>
            <a:ext cx="5418249" cy="50323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p:spPr>
        <p:txBody>
          <a:bodyPr wrap="none" anchor="ctr"/>
          <a:lstStyle/>
          <a:p>
            <a:pPr algn="ctr" eaLnBrk="1" hangingPunct="1"/>
            <a:r>
              <a:rPr lang="en-US" sz="1400" dirty="0">
                <a:solidFill>
                  <a:schemeClr val="bg1"/>
                </a:solidFill>
                <a:ea typeface="ＭＳ Ｐゴシック" pitchFamily="34" charset="-128"/>
              </a:rPr>
              <a:t>Germany: </a:t>
            </a:r>
            <a:r>
              <a:rPr lang="en-US" sz="1400" dirty="0" err="1">
                <a:solidFill>
                  <a:schemeClr val="bg1"/>
                </a:solidFill>
                <a:ea typeface="ＭＳ Ｐゴシック" pitchFamily="34" charset="-128"/>
              </a:rPr>
              <a:t>TerraSAR</a:t>
            </a:r>
            <a:r>
              <a:rPr lang="en-US" sz="1400" dirty="0">
                <a:solidFill>
                  <a:schemeClr val="bg1"/>
                </a:solidFill>
                <a:ea typeface="ＭＳ Ｐゴシック" pitchFamily="34" charset="-128"/>
              </a:rPr>
              <a:t>-X </a:t>
            </a:r>
            <a:r>
              <a:rPr lang="en-US" sz="1400" dirty="0" smtClean="0">
                <a:solidFill>
                  <a:schemeClr val="bg1"/>
                </a:solidFill>
                <a:ea typeface="ＭＳ Ｐゴシック" pitchFamily="34" charset="-128"/>
              </a:rPr>
              <a:t>/Tandem-X (3-Sats</a:t>
            </a:r>
            <a:r>
              <a:rPr lang="en-US" sz="1600" dirty="0">
                <a:solidFill>
                  <a:schemeClr val="bg1"/>
                </a:solidFill>
                <a:ea typeface="ＭＳ Ｐゴシック" pitchFamily="34" charset="-128"/>
              </a:rPr>
              <a:t>)</a:t>
            </a:r>
          </a:p>
        </p:txBody>
      </p:sp>
      <p:sp>
        <p:nvSpPr>
          <p:cNvPr id="8218" name="AutoShape 144"/>
          <p:cNvSpPr>
            <a:spLocks noChangeArrowheads="1"/>
          </p:cNvSpPr>
          <p:nvPr/>
        </p:nvSpPr>
        <p:spPr bwMode="auto">
          <a:xfrm>
            <a:off x="3403600" y="3941763"/>
            <a:ext cx="4495800" cy="503237"/>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solidFill>
          <a:ln w="9525">
            <a:solidFill>
              <a:schemeClr val="tx1"/>
            </a:solidFill>
            <a:miter lim="800000"/>
            <a:headEnd/>
            <a:tailEnd/>
          </a:ln>
        </p:spPr>
        <p:txBody>
          <a:bodyPr wrap="none" anchor="ctr"/>
          <a:lstStyle/>
          <a:p>
            <a:pPr algn="ctr" eaLnBrk="1" hangingPunct="1"/>
            <a:r>
              <a:rPr lang="en-US" sz="1600">
                <a:solidFill>
                  <a:schemeClr val="bg1"/>
                </a:solidFill>
                <a:ea typeface="ＭＳ Ｐゴシック" pitchFamily="34" charset="-128"/>
              </a:rPr>
              <a:t>Italy: COSMO-SkyMed  (4-Sats)</a:t>
            </a:r>
          </a:p>
        </p:txBody>
      </p:sp>
      <p:sp>
        <p:nvSpPr>
          <p:cNvPr id="8219" name="AutoShape 145"/>
          <p:cNvSpPr>
            <a:spLocks noChangeArrowheads="1"/>
          </p:cNvSpPr>
          <p:nvPr/>
        </p:nvSpPr>
        <p:spPr bwMode="auto">
          <a:xfrm>
            <a:off x="5867400" y="4943475"/>
            <a:ext cx="2819400" cy="54292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hlink">
              <a:alpha val="50195"/>
            </a:schemeClr>
          </a:solidFill>
          <a:ln w="9525">
            <a:solidFill>
              <a:schemeClr val="tx1"/>
            </a:solidFill>
            <a:miter lim="800000"/>
            <a:headEnd/>
            <a:tailEnd/>
          </a:ln>
        </p:spPr>
        <p:txBody>
          <a:bodyPr wrap="none" anchor="ctr"/>
          <a:lstStyle/>
          <a:p>
            <a:pPr eaLnBrk="1" hangingPunct="1"/>
            <a:r>
              <a:rPr lang="en-US" sz="1200">
                <a:solidFill>
                  <a:schemeClr val="tx1"/>
                </a:solidFill>
                <a:ea typeface="ＭＳ Ｐゴシック" pitchFamily="34" charset="-128"/>
              </a:rPr>
              <a:t>        Japan:  ALOS 2</a:t>
            </a:r>
          </a:p>
        </p:txBody>
      </p:sp>
      <p:grpSp>
        <p:nvGrpSpPr>
          <p:cNvPr id="5" name="Group 167"/>
          <p:cNvGrpSpPr>
            <a:grpSpLocks/>
          </p:cNvGrpSpPr>
          <p:nvPr/>
        </p:nvGrpSpPr>
        <p:grpSpPr bwMode="auto">
          <a:xfrm>
            <a:off x="4343400" y="5410200"/>
            <a:ext cx="2073275" cy="1241425"/>
            <a:chOff x="2597" y="3408"/>
            <a:chExt cx="1306" cy="782"/>
          </a:xfrm>
        </p:grpSpPr>
        <p:sp>
          <p:nvSpPr>
            <p:cNvPr id="8225" name="Line 165"/>
            <p:cNvSpPr>
              <a:spLocks noChangeShapeType="1"/>
            </p:cNvSpPr>
            <p:nvPr/>
          </p:nvSpPr>
          <p:spPr bwMode="auto">
            <a:xfrm flipV="1">
              <a:off x="3244" y="3408"/>
              <a:ext cx="0" cy="632"/>
            </a:xfrm>
            <a:prstGeom prst="line">
              <a:avLst/>
            </a:prstGeom>
            <a:noFill/>
            <a:ln w="57150">
              <a:solidFill>
                <a:schemeClr val="tx1"/>
              </a:solidFill>
              <a:round/>
              <a:headEnd/>
              <a:tailEnd type="triangle" w="med" len="med"/>
            </a:ln>
          </p:spPr>
          <p:txBody>
            <a:bodyPr/>
            <a:lstStyle/>
            <a:p>
              <a:endParaRPr lang="en-US"/>
            </a:p>
          </p:txBody>
        </p:sp>
        <p:sp>
          <p:nvSpPr>
            <p:cNvPr id="8226" name="Text Box 166"/>
            <p:cNvSpPr txBox="1">
              <a:spLocks noChangeArrowheads="1"/>
            </p:cNvSpPr>
            <p:nvPr/>
          </p:nvSpPr>
          <p:spPr bwMode="auto">
            <a:xfrm>
              <a:off x="2597" y="4017"/>
              <a:ext cx="1306" cy="173"/>
            </a:xfrm>
            <a:prstGeom prst="rect">
              <a:avLst/>
            </a:prstGeom>
            <a:noFill/>
            <a:ln w="9525">
              <a:noFill/>
              <a:miter lim="800000"/>
              <a:headEnd/>
              <a:tailEnd/>
            </a:ln>
          </p:spPr>
          <p:txBody>
            <a:bodyPr wrap="none">
              <a:spAutoFit/>
            </a:bodyPr>
            <a:lstStyle/>
            <a:p>
              <a:pPr algn="ctr"/>
              <a:r>
                <a:rPr lang="en-US" sz="1200">
                  <a:solidFill>
                    <a:srgbClr val="000000"/>
                  </a:solidFill>
                  <a:ea typeface="ＭＳ Ｐゴシック" pitchFamily="34" charset="-128"/>
                </a:rPr>
                <a:t>Operational Phase Begins</a:t>
              </a:r>
            </a:p>
          </p:txBody>
        </p:sp>
      </p:grpSp>
      <p:sp>
        <p:nvSpPr>
          <p:cNvPr id="8221" name="Oval 168"/>
          <p:cNvSpPr>
            <a:spLocks noChangeArrowheads="1"/>
          </p:cNvSpPr>
          <p:nvPr/>
        </p:nvSpPr>
        <p:spPr bwMode="auto">
          <a:xfrm>
            <a:off x="4800600" y="2451100"/>
            <a:ext cx="2590800" cy="495300"/>
          </a:xfrm>
          <a:prstGeom prst="ellipse">
            <a:avLst/>
          </a:prstGeom>
          <a:noFill/>
          <a:ln w="28575">
            <a:solidFill>
              <a:srgbClr val="F11717"/>
            </a:solidFill>
            <a:round/>
            <a:headEnd/>
            <a:tailEnd/>
          </a:ln>
        </p:spPr>
        <p:txBody>
          <a:bodyPr wrap="none" anchor="ctr"/>
          <a:lstStyle/>
          <a:p>
            <a:pPr eaLnBrk="1" hangingPunct="1"/>
            <a:endParaRPr lang="en-US" sz="1200">
              <a:ea typeface="ＭＳ Ｐゴシック" pitchFamily="34" charset="-128"/>
            </a:endParaRPr>
          </a:p>
        </p:txBody>
      </p:sp>
      <p:sp>
        <p:nvSpPr>
          <p:cNvPr id="8222" name="Oval 169"/>
          <p:cNvSpPr>
            <a:spLocks noChangeArrowheads="1"/>
          </p:cNvSpPr>
          <p:nvPr/>
        </p:nvSpPr>
        <p:spPr bwMode="auto">
          <a:xfrm>
            <a:off x="2590800" y="1447800"/>
            <a:ext cx="1981200" cy="482600"/>
          </a:xfrm>
          <a:prstGeom prst="ellipse">
            <a:avLst/>
          </a:prstGeom>
          <a:noFill/>
          <a:ln w="28575">
            <a:solidFill>
              <a:srgbClr val="F11717"/>
            </a:solidFill>
            <a:round/>
            <a:headEnd/>
            <a:tailEnd/>
          </a:ln>
        </p:spPr>
        <p:txBody>
          <a:bodyPr wrap="none" anchor="ctr"/>
          <a:lstStyle/>
          <a:p>
            <a:pPr eaLnBrk="1" hangingPunct="1"/>
            <a:endParaRPr lang="en-US" sz="1200">
              <a:ea typeface="ＭＳ Ｐゴシック" pitchFamily="34" charset="-128"/>
            </a:endParaRPr>
          </a:p>
        </p:txBody>
      </p:sp>
      <p:sp>
        <p:nvSpPr>
          <p:cNvPr id="8223" name="Oval 170"/>
          <p:cNvSpPr>
            <a:spLocks noChangeArrowheads="1"/>
          </p:cNvSpPr>
          <p:nvPr/>
        </p:nvSpPr>
        <p:spPr bwMode="auto">
          <a:xfrm>
            <a:off x="2527300" y="1955800"/>
            <a:ext cx="1697038" cy="495300"/>
          </a:xfrm>
          <a:prstGeom prst="ellipse">
            <a:avLst/>
          </a:prstGeom>
          <a:noFill/>
          <a:ln w="28575">
            <a:solidFill>
              <a:srgbClr val="F11717"/>
            </a:solidFill>
            <a:round/>
            <a:headEnd/>
            <a:tailEnd/>
          </a:ln>
        </p:spPr>
        <p:txBody>
          <a:bodyPr wrap="none" anchor="ctr"/>
          <a:lstStyle/>
          <a:p>
            <a:pPr eaLnBrk="1" hangingPunct="1"/>
            <a:endParaRPr lang="en-US" sz="1200">
              <a:ea typeface="ＭＳ Ｐゴシック" pitchFamily="34" charset="-128"/>
            </a:endParaRPr>
          </a:p>
        </p:txBody>
      </p:sp>
      <p:sp>
        <p:nvSpPr>
          <p:cNvPr id="8224" name="AutoShape 171"/>
          <p:cNvSpPr>
            <a:spLocks noChangeArrowheads="1"/>
          </p:cNvSpPr>
          <p:nvPr/>
        </p:nvSpPr>
        <p:spPr bwMode="auto">
          <a:xfrm>
            <a:off x="7772400" y="6019800"/>
            <a:ext cx="1371600" cy="503238"/>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9999"/>
          </a:solidFill>
          <a:ln w="9525">
            <a:solidFill>
              <a:schemeClr val="tx1"/>
            </a:solidFill>
            <a:miter lim="800000"/>
            <a:headEnd/>
            <a:tailEnd/>
          </a:ln>
        </p:spPr>
        <p:txBody>
          <a:bodyPr wrap="none" anchor="ctr"/>
          <a:lstStyle/>
          <a:p>
            <a:pPr algn="ctr" eaLnBrk="1" hangingPunct="1"/>
            <a:r>
              <a:rPr lang="en-US" sz="1200">
                <a:solidFill>
                  <a:schemeClr val="tx1"/>
                </a:solidFill>
                <a:ea typeface="ＭＳ Ｐゴシック" pitchFamily="34" charset="-128"/>
              </a:rPr>
              <a:t>US:  DESDynI</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Footer Placeholder 2"/>
          <p:cNvSpPr txBox="1">
            <a:spLocks noGrp="1"/>
          </p:cNvSpPr>
          <p:nvPr/>
        </p:nvSpPr>
        <p:spPr bwMode="auto">
          <a:xfrm>
            <a:off x="0" y="6629400"/>
            <a:ext cx="2895600" cy="228600"/>
          </a:xfrm>
          <a:prstGeom prst="rect">
            <a:avLst/>
          </a:prstGeom>
          <a:noFill/>
          <a:ln w="9525">
            <a:noFill/>
            <a:miter lim="800000"/>
            <a:headEnd/>
            <a:tailEnd/>
          </a:ln>
        </p:spPr>
        <p:txBody>
          <a:bodyPr/>
          <a:lstStyle/>
          <a:p>
            <a:pPr eaLnBrk="1" hangingPunct="1"/>
            <a:endParaRPr lang="en-US" sz="800" b="0">
              <a:ea typeface="ＭＳ Ｐゴシック" pitchFamily="34" charset="-128"/>
            </a:endParaRPr>
          </a:p>
        </p:txBody>
      </p:sp>
      <p:sp>
        <p:nvSpPr>
          <p:cNvPr id="17413" name="Slide Number Placeholder 3"/>
          <p:cNvSpPr txBox="1">
            <a:spLocks noGrp="1"/>
          </p:cNvSpPr>
          <p:nvPr/>
        </p:nvSpPr>
        <p:spPr bwMode="auto">
          <a:xfrm>
            <a:off x="6248400" y="6477000"/>
            <a:ext cx="1905000" cy="381000"/>
          </a:xfrm>
          <a:prstGeom prst="rect">
            <a:avLst/>
          </a:prstGeom>
          <a:noFill/>
          <a:ln w="9525">
            <a:noFill/>
            <a:miter lim="800000"/>
            <a:headEnd/>
            <a:tailEnd/>
          </a:ln>
        </p:spPr>
        <p:txBody>
          <a:bodyPr/>
          <a:lstStyle/>
          <a:p>
            <a:pPr algn="r" eaLnBrk="1" hangingPunct="1"/>
            <a:endParaRPr lang="en-US" sz="1200">
              <a:ea typeface="ＭＳ Ｐゴシック" pitchFamily="34" charset="-128"/>
            </a:endParaRPr>
          </a:p>
        </p:txBody>
      </p:sp>
      <p:sp>
        <p:nvSpPr>
          <p:cNvPr id="17414" name="Title 1"/>
          <p:cNvSpPr>
            <a:spLocks noGrp="1"/>
          </p:cNvSpPr>
          <p:nvPr>
            <p:ph type="title" idx="4294967295"/>
          </p:nvPr>
        </p:nvSpPr>
        <p:spPr>
          <a:xfrm>
            <a:off x="457200" y="152400"/>
            <a:ext cx="8229600" cy="533400"/>
          </a:xfrm>
        </p:spPr>
        <p:txBody>
          <a:bodyPr anchor="ctr"/>
          <a:lstStyle/>
          <a:p>
            <a:pPr eaLnBrk="1" hangingPunct="1"/>
            <a:r>
              <a:rPr lang="en-US" sz="1800" dirty="0" smtClean="0"/>
              <a:t>SAR Operational Data Flow (2012)</a:t>
            </a:r>
          </a:p>
        </p:txBody>
      </p:sp>
      <p:pic>
        <p:nvPicPr>
          <p:cNvPr id="17417" name="Picture 3" descr="C:\Documents and Settings\mkazior\My Documents\My Pictures\Microsoft Clip Organizer\j0341789.jpg"/>
          <p:cNvPicPr>
            <a:picLocks noChangeAspect="1" noChangeArrowheads="1"/>
          </p:cNvPicPr>
          <p:nvPr/>
        </p:nvPicPr>
        <p:blipFill>
          <a:blip r:embed="rId3" cstate="print"/>
          <a:srcRect/>
          <a:stretch>
            <a:fillRect/>
          </a:stretch>
        </p:blipFill>
        <p:spPr bwMode="auto">
          <a:xfrm>
            <a:off x="2286000" y="2209800"/>
            <a:ext cx="676275" cy="682625"/>
          </a:xfrm>
          <a:prstGeom prst="rect">
            <a:avLst/>
          </a:prstGeom>
          <a:noFill/>
          <a:ln w="9525">
            <a:noFill/>
            <a:miter lim="800000"/>
            <a:headEnd/>
            <a:tailEnd/>
          </a:ln>
        </p:spPr>
      </p:pic>
      <p:pic>
        <p:nvPicPr>
          <p:cNvPr id="17418" name="Picture 4" descr="C:\Documents and Settings\mkazior\My Documents\My Pictures\Microsoft Clip Organizer\j0434857.png"/>
          <p:cNvPicPr>
            <a:picLocks noChangeAspect="1" noChangeArrowheads="1"/>
          </p:cNvPicPr>
          <p:nvPr/>
        </p:nvPicPr>
        <p:blipFill>
          <a:blip r:embed="rId4" cstate="print"/>
          <a:srcRect/>
          <a:stretch>
            <a:fillRect/>
          </a:stretch>
        </p:blipFill>
        <p:spPr bwMode="auto">
          <a:xfrm>
            <a:off x="1371600" y="1219200"/>
            <a:ext cx="914400" cy="914400"/>
          </a:xfrm>
          <a:prstGeom prst="rect">
            <a:avLst/>
          </a:prstGeom>
          <a:noFill/>
          <a:ln w="9525">
            <a:noFill/>
            <a:miter lim="800000"/>
            <a:headEnd/>
            <a:tailEnd/>
          </a:ln>
        </p:spPr>
      </p:pic>
      <p:sp>
        <p:nvSpPr>
          <p:cNvPr id="17419" name="TextBox 13"/>
          <p:cNvSpPr txBox="1">
            <a:spLocks noChangeArrowheads="1"/>
          </p:cNvSpPr>
          <p:nvPr/>
        </p:nvSpPr>
        <p:spPr bwMode="auto">
          <a:xfrm>
            <a:off x="1066800" y="914400"/>
            <a:ext cx="1557338" cy="366713"/>
          </a:xfrm>
          <a:prstGeom prst="rect">
            <a:avLst/>
          </a:prstGeom>
          <a:noFill/>
          <a:ln w="9525">
            <a:noFill/>
            <a:miter lim="800000"/>
            <a:headEnd/>
            <a:tailEnd/>
          </a:ln>
        </p:spPr>
        <p:txBody>
          <a:bodyPr wrap="none">
            <a:spAutoFit/>
          </a:bodyPr>
          <a:lstStyle/>
          <a:p>
            <a:pPr eaLnBrk="1" hangingPunct="1"/>
            <a:r>
              <a:rPr lang="en-US" sz="1800" b="0">
                <a:solidFill>
                  <a:schemeClr val="tx1"/>
                </a:solidFill>
                <a:latin typeface="Calibri" pitchFamily="34" charset="0"/>
                <a:ea typeface="ＭＳ Ｐゴシック" pitchFamily="34" charset="-128"/>
              </a:rPr>
              <a:t>RADARSAT 1/2</a:t>
            </a:r>
          </a:p>
        </p:txBody>
      </p:sp>
      <p:pic>
        <p:nvPicPr>
          <p:cNvPr id="17421" name="Picture 7" descr="C:\Documents and Settings\mkazior\My Documents\My Pictures\Microsoft Clip Organizer\j0426050.wmf"/>
          <p:cNvPicPr>
            <a:picLocks noChangeAspect="1" noChangeArrowheads="1"/>
          </p:cNvPicPr>
          <p:nvPr/>
        </p:nvPicPr>
        <p:blipFill>
          <a:blip r:embed="rId5" cstate="print"/>
          <a:srcRect/>
          <a:stretch>
            <a:fillRect/>
          </a:stretch>
        </p:blipFill>
        <p:spPr bwMode="auto">
          <a:xfrm>
            <a:off x="4800600" y="4876800"/>
            <a:ext cx="731838" cy="762000"/>
          </a:xfrm>
          <a:prstGeom prst="rect">
            <a:avLst/>
          </a:prstGeom>
          <a:noFill/>
          <a:ln w="9525">
            <a:noFill/>
            <a:miter lim="800000"/>
            <a:headEnd/>
            <a:tailEnd/>
          </a:ln>
        </p:spPr>
      </p:pic>
      <p:sp>
        <p:nvSpPr>
          <p:cNvPr id="17425" name="TextBox 24"/>
          <p:cNvSpPr txBox="1">
            <a:spLocks noChangeArrowheads="1"/>
          </p:cNvSpPr>
          <p:nvPr/>
        </p:nvSpPr>
        <p:spPr bwMode="auto">
          <a:xfrm>
            <a:off x="4572000" y="5715000"/>
            <a:ext cx="1338263" cy="276225"/>
          </a:xfrm>
          <a:prstGeom prst="rect">
            <a:avLst/>
          </a:prstGeom>
          <a:noFill/>
          <a:ln w="9525">
            <a:noFill/>
            <a:miter lim="800000"/>
            <a:headEnd/>
            <a:tailEnd/>
          </a:ln>
        </p:spPr>
        <p:txBody>
          <a:bodyPr>
            <a:spAutoFit/>
          </a:bodyPr>
          <a:lstStyle/>
          <a:p>
            <a:pPr algn="ctr" eaLnBrk="1" hangingPunct="1"/>
            <a:r>
              <a:rPr lang="en-US" sz="1200" b="0">
                <a:solidFill>
                  <a:schemeClr val="tx1"/>
                </a:solidFill>
                <a:latin typeface="Calibri" pitchFamily="34" charset="0"/>
                <a:ea typeface="ＭＳ Ｐゴシック" pitchFamily="34" charset="-128"/>
              </a:rPr>
              <a:t>NIC  NAIL</a:t>
            </a:r>
          </a:p>
        </p:txBody>
      </p:sp>
      <p:sp>
        <p:nvSpPr>
          <p:cNvPr id="17426" name="TextBox 26"/>
          <p:cNvSpPr txBox="1">
            <a:spLocks noChangeArrowheads="1"/>
          </p:cNvSpPr>
          <p:nvPr/>
        </p:nvSpPr>
        <p:spPr bwMode="auto">
          <a:xfrm>
            <a:off x="1072055" y="3005959"/>
            <a:ext cx="2076616" cy="584775"/>
          </a:xfrm>
          <a:prstGeom prst="rect">
            <a:avLst/>
          </a:prstGeom>
          <a:noFill/>
          <a:ln w="9525">
            <a:noFill/>
            <a:miter lim="800000"/>
            <a:headEnd/>
            <a:tailEnd/>
          </a:ln>
        </p:spPr>
        <p:txBody>
          <a:bodyPr wrap="square">
            <a:spAutoFit/>
          </a:bodyPr>
          <a:lstStyle/>
          <a:p>
            <a:pPr algn="ctr" eaLnBrk="1" hangingPunct="1"/>
            <a:r>
              <a:rPr lang="en-US" sz="1600" b="0" dirty="0" err="1">
                <a:solidFill>
                  <a:schemeClr val="tx1"/>
                </a:solidFill>
                <a:latin typeface="Calibri" pitchFamily="34" charset="0"/>
                <a:ea typeface="ＭＳ Ｐゴシック" pitchFamily="34" charset="-128"/>
              </a:rPr>
              <a:t>Tromso</a:t>
            </a:r>
            <a:r>
              <a:rPr lang="en-US" sz="1600" b="0" dirty="0">
                <a:solidFill>
                  <a:schemeClr val="tx1"/>
                </a:solidFill>
                <a:latin typeface="Calibri" pitchFamily="34" charset="0"/>
                <a:ea typeface="ＭＳ Ｐゴシック" pitchFamily="34" charset="-128"/>
              </a:rPr>
              <a:t>, Norway and</a:t>
            </a:r>
          </a:p>
          <a:p>
            <a:pPr algn="ctr" eaLnBrk="1" hangingPunct="1"/>
            <a:r>
              <a:rPr lang="en-US" sz="1600" b="0" dirty="0">
                <a:solidFill>
                  <a:schemeClr val="tx1"/>
                </a:solidFill>
                <a:latin typeface="Calibri" pitchFamily="34" charset="0"/>
                <a:ea typeface="ＭＳ Ｐゴシック" pitchFamily="34" charset="-128"/>
              </a:rPr>
              <a:t>Gatineau, Canada</a:t>
            </a:r>
          </a:p>
        </p:txBody>
      </p:sp>
      <p:cxnSp>
        <p:nvCxnSpPr>
          <p:cNvPr id="33" name="Straight Arrow Connector 32"/>
          <p:cNvCxnSpPr/>
          <p:nvPr/>
        </p:nvCxnSpPr>
        <p:spPr>
          <a:xfrm>
            <a:off x="1981200" y="1981200"/>
            <a:ext cx="3048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7430" name="Picture 6" descr="C:\Documents and Settings\mkazior\My Documents\My Pictures\Microsoft Clip Organizer\j0424770.wmf"/>
          <p:cNvPicPr>
            <a:picLocks noChangeAspect="1" noChangeArrowheads="1"/>
          </p:cNvPicPr>
          <p:nvPr/>
        </p:nvPicPr>
        <p:blipFill>
          <a:blip r:embed="rId6" cstate="print"/>
          <a:srcRect/>
          <a:stretch>
            <a:fillRect/>
          </a:stretch>
        </p:blipFill>
        <p:spPr bwMode="auto">
          <a:xfrm>
            <a:off x="3276600" y="2971800"/>
            <a:ext cx="354013" cy="457200"/>
          </a:xfrm>
          <a:prstGeom prst="rect">
            <a:avLst/>
          </a:prstGeom>
          <a:noFill/>
          <a:ln w="9525">
            <a:noFill/>
            <a:miter lim="800000"/>
            <a:headEnd/>
            <a:tailEnd/>
          </a:ln>
        </p:spPr>
      </p:pic>
      <p:cxnSp>
        <p:nvCxnSpPr>
          <p:cNvPr id="17431" name="Straight Arrow Connector 62"/>
          <p:cNvCxnSpPr>
            <a:cxnSpLocks noChangeShapeType="1"/>
          </p:cNvCxnSpPr>
          <p:nvPr/>
        </p:nvCxnSpPr>
        <p:spPr bwMode="auto">
          <a:xfrm>
            <a:off x="2895600" y="2819400"/>
            <a:ext cx="304800" cy="228600"/>
          </a:xfrm>
          <a:prstGeom prst="straightConnector1">
            <a:avLst/>
          </a:prstGeom>
          <a:noFill/>
          <a:ln w="9525">
            <a:solidFill>
              <a:srgbClr val="4A7EBB"/>
            </a:solidFill>
            <a:round/>
            <a:headEnd/>
            <a:tailEnd type="arrow" w="med" len="med"/>
          </a:ln>
        </p:spPr>
      </p:cxnSp>
      <p:sp>
        <p:nvSpPr>
          <p:cNvPr id="17432" name="TextBox 64"/>
          <p:cNvSpPr txBox="1">
            <a:spLocks noChangeArrowheads="1"/>
          </p:cNvSpPr>
          <p:nvPr/>
        </p:nvSpPr>
        <p:spPr bwMode="auto">
          <a:xfrm rot="2672137">
            <a:off x="3657600" y="3886200"/>
            <a:ext cx="1058863" cy="276225"/>
          </a:xfrm>
          <a:prstGeom prst="rect">
            <a:avLst/>
          </a:prstGeom>
          <a:noFill/>
          <a:ln w="9525">
            <a:noFill/>
            <a:miter lim="800000"/>
            <a:headEnd/>
            <a:tailEnd/>
          </a:ln>
        </p:spPr>
        <p:txBody>
          <a:bodyPr>
            <a:spAutoFit/>
          </a:bodyPr>
          <a:lstStyle/>
          <a:p>
            <a:pPr algn="ctr" eaLnBrk="1" hangingPunct="1"/>
            <a:r>
              <a:rPr lang="en-US" sz="1200">
                <a:solidFill>
                  <a:schemeClr val="tx1"/>
                </a:solidFill>
                <a:latin typeface="Calibri" pitchFamily="34" charset="0"/>
                <a:ea typeface="ＭＳ Ｐゴシック" pitchFamily="34" charset="-128"/>
              </a:rPr>
              <a:t>Internet/FTP</a:t>
            </a:r>
          </a:p>
        </p:txBody>
      </p:sp>
      <p:cxnSp>
        <p:nvCxnSpPr>
          <p:cNvPr id="17433" name="Straight Arrow Connector 67"/>
          <p:cNvCxnSpPr>
            <a:cxnSpLocks noChangeShapeType="1"/>
          </p:cNvCxnSpPr>
          <p:nvPr/>
        </p:nvCxnSpPr>
        <p:spPr bwMode="auto">
          <a:xfrm>
            <a:off x="3733800" y="3429000"/>
            <a:ext cx="1219200" cy="1219200"/>
          </a:xfrm>
          <a:prstGeom prst="straightConnector1">
            <a:avLst/>
          </a:prstGeom>
          <a:noFill/>
          <a:ln w="9525">
            <a:solidFill>
              <a:srgbClr val="4A7EBB"/>
            </a:solidFill>
            <a:round/>
            <a:headEnd/>
            <a:tailEnd type="arrow" w="med" len="med"/>
          </a:ln>
        </p:spPr>
      </p:cxnSp>
      <p:pic>
        <p:nvPicPr>
          <p:cNvPr id="17438" name="Picture 7" descr="C:\Documents and Settings\mkazior\My Documents\My Pictures\Microsoft Clip Organizer\j0426050.wmf"/>
          <p:cNvPicPr>
            <a:picLocks noChangeAspect="1" noChangeArrowheads="1"/>
          </p:cNvPicPr>
          <p:nvPr/>
        </p:nvPicPr>
        <p:blipFill>
          <a:blip r:embed="rId5" cstate="print"/>
          <a:srcRect/>
          <a:stretch>
            <a:fillRect/>
          </a:stretch>
        </p:blipFill>
        <p:spPr bwMode="auto">
          <a:xfrm>
            <a:off x="8077200" y="4038600"/>
            <a:ext cx="731838" cy="762000"/>
          </a:xfrm>
          <a:prstGeom prst="rect">
            <a:avLst/>
          </a:prstGeom>
          <a:noFill/>
          <a:ln w="9525">
            <a:noFill/>
            <a:miter lim="800000"/>
            <a:headEnd/>
            <a:tailEnd/>
          </a:ln>
        </p:spPr>
      </p:pic>
      <p:sp>
        <p:nvSpPr>
          <p:cNvPr id="17439" name="Text Box 27"/>
          <p:cNvSpPr txBox="1">
            <a:spLocks noChangeArrowheads="1"/>
          </p:cNvSpPr>
          <p:nvPr/>
        </p:nvSpPr>
        <p:spPr bwMode="auto">
          <a:xfrm>
            <a:off x="7769225" y="4876800"/>
            <a:ext cx="1374775" cy="646113"/>
          </a:xfrm>
          <a:prstGeom prst="rect">
            <a:avLst/>
          </a:prstGeom>
          <a:noFill/>
          <a:ln w="9525">
            <a:noFill/>
            <a:miter lim="800000"/>
            <a:headEnd/>
            <a:tailEnd/>
          </a:ln>
        </p:spPr>
        <p:txBody>
          <a:bodyPr>
            <a:spAutoFit/>
          </a:bodyPr>
          <a:lstStyle/>
          <a:p>
            <a:pPr eaLnBrk="1" hangingPunct="1"/>
            <a:r>
              <a:rPr lang="en-US" sz="1200" b="0">
                <a:solidFill>
                  <a:schemeClr val="tx1"/>
                </a:solidFill>
                <a:latin typeface="Calibri" pitchFamily="34" charset="0"/>
                <a:ea typeface="ＭＳ Ｐゴシック" pitchFamily="34" charset="-128"/>
              </a:rPr>
              <a:t>OSPO SAR </a:t>
            </a:r>
          </a:p>
          <a:p>
            <a:pPr eaLnBrk="1" hangingPunct="1"/>
            <a:r>
              <a:rPr lang="en-US" sz="1200" b="0">
                <a:solidFill>
                  <a:schemeClr val="tx1"/>
                </a:solidFill>
                <a:latin typeface="Calibri" pitchFamily="34" charset="0"/>
                <a:ea typeface="ＭＳ Ｐゴシック" pitchFamily="34" charset="-128"/>
              </a:rPr>
              <a:t>Operational </a:t>
            </a:r>
          </a:p>
          <a:p>
            <a:pPr eaLnBrk="1" hangingPunct="1"/>
            <a:r>
              <a:rPr lang="en-US" sz="1200" b="0">
                <a:solidFill>
                  <a:schemeClr val="tx1"/>
                </a:solidFill>
                <a:latin typeface="Calibri" pitchFamily="34" charset="0"/>
                <a:ea typeface="ＭＳ Ｐゴシック" pitchFamily="34" charset="-128"/>
              </a:rPr>
              <a:t>Product Processors</a:t>
            </a:r>
          </a:p>
        </p:txBody>
      </p:sp>
      <p:cxnSp>
        <p:nvCxnSpPr>
          <p:cNvPr id="17441" name="Straight Arrow Connector 37"/>
          <p:cNvCxnSpPr>
            <a:cxnSpLocks noChangeShapeType="1"/>
          </p:cNvCxnSpPr>
          <p:nvPr/>
        </p:nvCxnSpPr>
        <p:spPr bwMode="auto">
          <a:xfrm flipV="1">
            <a:off x="5715000" y="4495800"/>
            <a:ext cx="1047750" cy="542925"/>
          </a:xfrm>
          <a:prstGeom prst="straightConnector1">
            <a:avLst/>
          </a:prstGeom>
          <a:noFill/>
          <a:ln w="9525">
            <a:solidFill>
              <a:srgbClr val="4A7EBB"/>
            </a:solidFill>
            <a:round/>
            <a:headEnd/>
            <a:tailEnd type="arrow" w="med" len="med"/>
          </a:ln>
        </p:spPr>
      </p:cxnSp>
      <p:sp>
        <p:nvSpPr>
          <p:cNvPr id="17442" name="Rectangle 30"/>
          <p:cNvSpPr>
            <a:spLocks noChangeArrowheads="1"/>
          </p:cNvSpPr>
          <p:nvPr/>
        </p:nvSpPr>
        <p:spPr bwMode="auto">
          <a:xfrm rot="-1580900">
            <a:off x="5562600" y="4572000"/>
            <a:ext cx="993775" cy="274638"/>
          </a:xfrm>
          <a:prstGeom prst="rect">
            <a:avLst/>
          </a:prstGeom>
          <a:noFill/>
          <a:ln w="9525">
            <a:noFill/>
            <a:miter lim="800000"/>
            <a:headEnd/>
            <a:tailEnd/>
          </a:ln>
        </p:spPr>
        <p:txBody>
          <a:bodyPr wrap="none">
            <a:spAutoFit/>
          </a:bodyPr>
          <a:lstStyle/>
          <a:p>
            <a:pPr eaLnBrk="1" hangingPunct="1"/>
            <a:r>
              <a:rPr lang="en-US" sz="1200">
                <a:solidFill>
                  <a:schemeClr val="tx1"/>
                </a:solidFill>
                <a:latin typeface="Calibri" pitchFamily="34" charset="0"/>
                <a:ea typeface="ＭＳ Ｐゴシック" pitchFamily="34" charset="-128"/>
              </a:rPr>
              <a:t>Internet/FTP</a:t>
            </a:r>
          </a:p>
        </p:txBody>
      </p:sp>
      <p:pic>
        <p:nvPicPr>
          <p:cNvPr id="17443" name="Picture 7" descr="C:\Documents and Settings\mkazior\My Documents\My Pictures\Microsoft Clip Organizer\j0426050.wmf"/>
          <p:cNvPicPr>
            <a:picLocks noChangeAspect="1" noChangeArrowheads="1"/>
          </p:cNvPicPr>
          <p:nvPr/>
        </p:nvPicPr>
        <p:blipFill>
          <a:blip r:embed="rId5" cstate="print"/>
          <a:srcRect/>
          <a:stretch>
            <a:fillRect/>
          </a:stretch>
        </p:blipFill>
        <p:spPr bwMode="auto">
          <a:xfrm>
            <a:off x="7391400" y="5638800"/>
            <a:ext cx="731838" cy="762000"/>
          </a:xfrm>
          <a:prstGeom prst="rect">
            <a:avLst/>
          </a:prstGeom>
          <a:noFill/>
          <a:ln w="9525">
            <a:noFill/>
            <a:miter lim="800000"/>
            <a:headEnd/>
            <a:tailEnd/>
          </a:ln>
        </p:spPr>
      </p:pic>
      <p:cxnSp>
        <p:nvCxnSpPr>
          <p:cNvPr id="3" name="Straight Arrow Connector 37"/>
          <p:cNvCxnSpPr/>
          <p:nvPr/>
        </p:nvCxnSpPr>
        <p:spPr>
          <a:xfrm>
            <a:off x="5638800" y="5257800"/>
            <a:ext cx="16002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445" name="Rectangle 33"/>
          <p:cNvSpPr>
            <a:spLocks noChangeArrowheads="1"/>
          </p:cNvSpPr>
          <p:nvPr/>
        </p:nvSpPr>
        <p:spPr bwMode="auto">
          <a:xfrm rot="1299267">
            <a:off x="5943600" y="5257800"/>
            <a:ext cx="993775" cy="274638"/>
          </a:xfrm>
          <a:prstGeom prst="rect">
            <a:avLst/>
          </a:prstGeom>
          <a:noFill/>
          <a:ln w="9525">
            <a:noFill/>
            <a:miter lim="800000"/>
            <a:headEnd/>
            <a:tailEnd/>
          </a:ln>
        </p:spPr>
        <p:txBody>
          <a:bodyPr wrap="none">
            <a:spAutoFit/>
          </a:bodyPr>
          <a:lstStyle/>
          <a:p>
            <a:pPr eaLnBrk="1" hangingPunct="1"/>
            <a:r>
              <a:rPr lang="en-US" sz="1200">
                <a:solidFill>
                  <a:schemeClr val="tx1"/>
                </a:solidFill>
                <a:latin typeface="Calibri" pitchFamily="34" charset="0"/>
                <a:ea typeface="ＭＳ Ｐゴシック" pitchFamily="34" charset="-128"/>
              </a:rPr>
              <a:t>Internet/FTP</a:t>
            </a:r>
          </a:p>
        </p:txBody>
      </p:sp>
      <p:sp>
        <p:nvSpPr>
          <p:cNvPr id="17446" name="Text Box 34"/>
          <p:cNvSpPr txBox="1">
            <a:spLocks noChangeArrowheads="1"/>
          </p:cNvSpPr>
          <p:nvPr/>
        </p:nvSpPr>
        <p:spPr bwMode="auto">
          <a:xfrm>
            <a:off x="6521450" y="6400800"/>
            <a:ext cx="2622550" cy="457200"/>
          </a:xfrm>
          <a:prstGeom prst="rect">
            <a:avLst/>
          </a:prstGeom>
          <a:noFill/>
          <a:ln w="9525">
            <a:noFill/>
            <a:miter lim="800000"/>
            <a:headEnd/>
            <a:tailEnd/>
          </a:ln>
        </p:spPr>
        <p:txBody>
          <a:bodyPr>
            <a:spAutoFit/>
          </a:bodyPr>
          <a:lstStyle/>
          <a:p>
            <a:pPr eaLnBrk="1" hangingPunct="1"/>
            <a:r>
              <a:rPr lang="en-US" sz="1200" b="0">
                <a:solidFill>
                  <a:schemeClr val="tx1"/>
                </a:solidFill>
                <a:latin typeface="Calibri" pitchFamily="34" charset="0"/>
                <a:ea typeface="ＭＳ Ｐゴシック" pitchFamily="34" charset="-128"/>
              </a:rPr>
              <a:t>STAR  SAR Developmental</a:t>
            </a:r>
          </a:p>
          <a:p>
            <a:pPr eaLnBrk="1" hangingPunct="1"/>
            <a:r>
              <a:rPr lang="en-US" sz="1200" b="0">
                <a:solidFill>
                  <a:schemeClr val="tx1"/>
                </a:solidFill>
                <a:latin typeface="Calibri" pitchFamily="34" charset="0"/>
                <a:ea typeface="ＭＳ Ｐゴシック" pitchFamily="34" charset="-128"/>
              </a:rPr>
              <a:t>Product Processors</a:t>
            </a:r>
          </a:p>
        </p:txBody>
      </p:sp>
      <p:sp>
        <p:nvSpPr>
          <p:cNvPr id="17447" name="tower"/>
          <p:cNvSpPr>
            <a:spLocks noEditPoints="1" noChangeArrowheads="1"/>
          </p:cNvSpPr>
          <p:nvPr/>
        </p:nvSpPr>
        <p:spPr bwMode="auto">
          <a:xfrm>
            <a:off x="6934200" y="3962400"/>
            <a:ext cx="354013" cy="787400"/>
          </a:xfrm>
          <a:custGeom>
            <a:avLst/>
            <a:gdLst>
              <a:gd name="T0" fmla="*/ 0 w 21600"/>
              <a:gd name="T1" fmla="*/ 2147483647 h 21600"/>
              <a:gd name="T2" fmla="*/ 2147483647 w 21600"/>
              <a:gd name="T3" fmla="*/ 0 h 21600"/>
              <a:gd name="T4" fmla="*/ 2147483647 w 21600"/>
              <a:gd name="T5" fmla="*/ 0 h 21600"/>
              <a:gd name="T6" fmla="*/ 2147483647 w 21600"/>
              <a:gd name="T7" fmla="*/ 0 h 21600"/>
              <a:gd name="T8" fmla="*/ 2147483647 w 21600"/>
              <a:gd name="T9" fmla="*/ 2147483647 h 21600"/>
              <a:gd name="T10" fmla="*/ 2147483647 w 21600"/>
              <a:gd name="T11" fmla="*/ 2147483647 h 21600"/>
              <a:gd name="T12" fmla="*/ 2147483647 w 21600"/>
              <a:gd name="T13" fmla="*/ 2147483647 h 21600"/>
              <a:gd name="T14" fmla="*/ 2147483647 w 21600"/>
              <a:gd name="T15" fmla="*/ 2147483647 h 21600"/>
              <a:gd name="T16" fmla="*/ 0 w 21600"/>
              <a:gd name="T17" fmla="*/ 2147483647 h 21600"/>
              <a:gd name="T18" fmla="*/ 0 w 21600"/>
              <a:gd name="T19" fmla="*/ 2147483647 h 216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459 w 21600"/>
              <a:gd name="T31" fmla="*/ 22540 h 21600"/>
              <a:gd name="T32" fmla="*/ 21485 w 21600"/>
              <a:gd name="T33" fmla="*/ 27000 h 216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1600" h="21600" extrusionOk="0">
                <a:moveTo>
                  <a:pt x="0" y="2184"/>
                </a:moveTo>
                <a:lnTo>
                  <a:pt x="6664" y="0"/>
                </a:lnTo>
                <a:lnTo>
                  <a:pt x="10800" y="0"/>
                </a:lnTo>
                <a:lnTo>
                  <a:pt x="21600" y="0"/>
                </a:lnTo>
                <a:lnTo>
                  <a:pt x="21600" y="11649"/>
                </a:lnTo>
                <a:lnTo>
                  <a:pt x="21600" y="19416"/>
                </a:lnTo>
                <a:lnTo>
                  <a:pt x="15166" y="21600"/>
                </a:lnTo>
                <a:lnTo>
                  <a:pt x="10570" y="21600"/>
                </a:lnTo>
                <a:lnTo>
                  <a:pt x="0" y="21600"/>
                </a:lnTo>
                <a:lnTo>
                  <a:pt x="0" y="11528"/>
                </a:lnTo>
                <a:lnTo>
                  <a:pt x="0" y="2184"/>
                </a:lnTo>
                <a:close/>
              </a:path>
              <a:path w="21600" h="21600" extrusionOk="0">
                <a:moveTo>
                  <a:pt x="0" y="2184"/>
                </a:moveTo>
                <a:lnTo>
                  <a:pt x="0" y="2184"/>
                </a:lnTo>
                <a:lnTo>
                  <a:pt x="14706" y="2184"/>
                </a:lnTo>
                <a:lnTo>
                  <a:pt x="21600" y="0"/>
                </a:lnTo>
                <a:moveTo>
                  <a:pt x="0" y="2184"/>
                </a:moveTo>
                <a:lnTo>
                  <a:pt x="14706" y="2184"/>
                </a:lnTo>
                <a:lnTo>
                  <a:pt x="14706" y="5339"/>
                </a:lnTo>
                <a:lnTo>
                  <a:pt x="14706" y="17474"/>
                </a:lnTo>
                <a:lnTo>
                  <a:pt x="14706" y="21600"/>
                </a:lnTo>
                <a:moveTo>
                  <a:pt x="1149" y="3034"/>
                </a:moveTo>
                <a:lnTo>
                  <a:pt x="13328" y="3034"/>
                </a:lnTo>
                <a:lnTo>
                  <a:pt x="13328" y="3519"/>
                </a:lnTo>
                <a:lnTo>
                  <a:pt x="1149" y="3519"/>
                </a:lnTo>
                <a:lnTo>
                  <a:pt x="1149" y="3034"/>
                </a:lnTo>
                <a:moveTo>
                  <a:pt x="1149" y="4490"/>
                </a:moveTo>
                <a:lnTo>
                  <a:pt x="13328" y="4490"/>
                </a:lnTo>
                <a:lnTo>
                  <a:pt x="13328" y="4854"/>
                </a:lnTo>
                <a:lnTo>
                  <a:pt x="1149" y="4854"/>
                </a:lnTo>
                <a:lnTo>
                  <a:pt x="1149" y="4490"/>
                </a:lnTo>
                <a:moveTo>
                  <a:pt x="1149" y="5946"/>
                </a:moveTo>
                <a:lnTo>
                  <a:pt x="13328" y="5946"/>
                </a:lnTo>
                <a:lnTo>
                  <a:pt x="13328" y="6310"/>
                </a:lnTo>
                <a:lnTo>
                  <a:pt x="1149" y="6310"/>
                </a:lnTo>
                <a:lnTo>
                  <a:pt x="1149" y="5946"/>
                </a:lnTo>
              </a:path>
            </a:pathLst>
          </a:custGeom>
          <a:solidFill>
            <a:srgbClr val="00FFFF"/>
          </a:solidFill>
          <a:ln w="9525">
            <a:solidFill>
              <a:srgbClr val="000000"/>
            </a:solidFill>
            <a:miter lim="800000"/>
            <a:headEnd/>
            <a:tailEnd/>
          </a:ln>
        </p:spPr>
        <p:txBody>
          <a:bodyPr wrap="none"/>
          <a:lstStyle/>
          <a:p>
            <a:pPr algn="ctr"/>
            <a:endParaRPr lang="en-US" sz="1200" b="0">
              <a:solidFill>
                <a:schemeClr val="tx1"/>
              </a:solidFill>
              <a:latin typeface="Calibri" pitchFamily="34" charset="0"/>
              <a:ea typeface="ＭＳ Ｐゴシック" pitchFamily="34" charset="-128"/>
            </a:endParaRPr>
          </a:p>
          <a:p>
            <a:pPr algn="ctr"/>
            <a:r>
              <a:rPr lang="en-US" sz="1200" b="0">
                <a:solidFill>
                  <a:schemeClr val="tx1"/>
                </a:solidFill>
                <a:latin typeface="Calibri" pitchFamily="34" charset="0"/>
                <a:ea typeface="ＭＳ Ｐゴシック" pitchFamily="34" charset="-128"/>
              </a:rPr>
              <a:t>ESPC</a:t>
            </a:r>
          </a:p>
          <a:p>
            <a:pPr algn="ctr"/>
            <a:r>
              <a:rPr lang="en-US" sz="1200" b="0">
                <a:solidFill>
                  <a:schemeClr val="tx1"/>
                </a:solidFill>
                <a:latin typeface="Calibri" pitchFamily="34" charset="0"/>
                <a:ea typeface="ＭＳ Ｐゴシック" pitchFamily="34" charset="-128"/>
              </a:rPr>
              <a:t>Data Distribution</a:t>
            </a:r>
          </a:p>
          <a:p>
            <a:pPr algn="ctr"/>
            <a:r>
              <a:rPr lang="en-US" sz="1200" b="0">
                <a:solidFill>
                  <a:schemeClr val="tx1"/>
                </a:solidFill>
                <a:latin typeface="Calibri" pitchFamily="34" charset="0"/>
                <a:ea typeface="ＭＳ Ｐゴシック" pitchFamily="34" charset="-128"/>
              </a:rPr>
              <a:t>System</a:t>
            </a:r>
          </a:p>
          <a:p>
            <a:pPr algn="ctr"/>
            <a:endParaRPr lang="en-US" sz="1200" b="0">
              <a:solidFill>
                <a:schemeClr val="tx1"/>
              </a:solidFill>
              <a:latin typeface="Calibri" pitchFamily="34" charset="0"/>
              <a:ea typeface="ＭＳ Ｐゴシック" pitchFamily="34" charset="-128"/>
            </a:endParaRPr>
          </a:p>
        </p:txBody>
      </p:sp>
      <p:cxnSp>
        <p:nvCxnSpPr>
          <p:cNvPr id="17448" name="Straight Arrow Connector 37"/>
          <p:cNvCxnSpPr>
            <a:cxnSpLocks noChangeShapeType="1"/>
          </p:cNvCxnSpPr>
          <p:nvPr/>
        </p:nvCxnSpPr>
        <p:spPr bwMode="auto">
          <a:xfrm flipV="1">
            <a:off x="7485063" y="4457700"/>
            <a:ext cx="457200" cy="38100"/>
          </a:xfrm>
          <a:prstGeom prst="straightConnector1">
            <a:avLst/>
          </a:prstGeom>
          <a:noFill/>
          <a:ln w="9525">
            <a:solidFill>
              <a:srgbClr val="4A7EBB"/>
            </a:solidFill>
            <a:round/>
            <a:headEnd/>
            <a:tailEnd type="arrow" w="med" len="med"/>
          </a:ln>
        </p:spPr>
      </p:cxnSp>
      <p:sp>
        <p:nvSpPr>
          <p:cNvPr id="17449" name="Text Box 37"/>
          <p:cNvSpPr txBox="1">
            <a:spLocks noChangeArrowheads="1"/>
          </p:cNvSpPr>
          <p:nvPr/>
        </p:nvSpPr>
        <p:spPr bwMode="auto">
          <a:xfrm>
            <a:off x="152400" y="4953000"/>
            <a:ext cx="3882794" cy="1384995"/>
          </a:xfrm>
          <a:prstGeom prst="rect">
            <a:avLst/>
          </a:prstGeom>
          <a:noFill/>
          <a:ln w="9525">
            <a:noFill/>
            <a:miter lim="800000"/>
            <a:headEnd/>
            <a:tailEnd/>
          </a:ln>
        </p:spPr>
        <p:txBody>
          <a:bodyPr wrap="none">
            <a:spAutoFit/>
          </a:bodyPr>
          <a:lstStyle/>
          <a:p>
            <a:r>
              <a:rPr lang="en-US" sz="1200" u="sng" dirty="0">
                <a:ea typeface="ＭＳ Ｐゴシック" pitchFamily="34" charset="-128"/>
              </a:rPr>
              <a:t>Acronyms:</a:t>
            </a:r>
          </a:p>
          <a:p>
            <a:r>
              <a:rPr lang="en-US" sz="1200" dirty="0" smtClean="0">
                <a:ea typeface="ＭＳ Ｐゴシック" pitchFamily="34" charset="-128"/>
              </a:rPr>
              <a:t>ASF </a:t>
            </a:r>
            <a:r>
              <a:rPr lang="en-US" sz="1200" dirty="0">
                <a:ea typeface="ＭＳ Ｐゴシック" pitchFamily="34" charset="-128"/>
              </a:rPr>
              <a:t>= Alaska Satellite Facility</a:t>
            </a:r>
          </a:p>
          <a:p>
            <a:r>
              <a:rPr lang="en-US" sz="1200" dirty="0">
                <a:ea typeface="ＭＳ Ｐゴシック" pitchFamily="34" charset="-128"/>
              </a:rPr>
              <a:t>CLASS = Comprehensive Large Array-data </a:t>
            </a:r>
          </a:p>
          <a:p>
            <a:r>
              <a:rPr lang="en-US" sz="1200" dirty="0">
                <a:ea typeface="ＭＳ Ｐゴシック" pitchFamily="34" charset="-128"/>
              </a:rPr>
              <a:t>                 Stewardship System </a:t>
            </a:r>
          </a:p>
          <a:p>
            <a:r>
              <a:rPr lang="en-US" sz="1200" dirty="0">
                <a:ea typeface="ＭＳ Ｐゴシック" pitchFamily="34" charset="-128"/>
              </a:rPr>
              <a:t>ESPC = Environmental Processing Satellite Center</a:t>
            </a:r>
          </a:p>
          <a:p>
            <a:r>
              <a:rPr lang="en-US" sz="1200" dirty="0">
                <a:ea typeface="ＭＳ Ｐゴシック" pitchFamily="34" charset="-128"/>
              </a:rPr>
              <a:t>NAIL = North American Ice Link</a:t>
            </a:r>
          </a:p>
          <a:p>
            <a:r>
              <a:rPr lang="en-US" sz="1200" dirty="0">
                <a:ea typeface="ＭＳ Ｐゴシック" pitchFamily="34" charset="-128"/>
              </a:rPr>
              <a:t>NIC = National Ice Center</a:t>
            </a:r>
          </a:p>
        </p:txBody>
      </p:sp>
      <p:pic>
        <p:nvPicPr>
          <p:cNvPr id="17450" name="Picture 4" descr="C:\Documents and Settings\mkazior\My Documents\My Pictures\Microsoft Clip Organizer\j0434857.png"/>
          <p:cNvPicPr>
            <a:picLocks noChangeAspect="1" noChangeArrowheads="1"/>
          </p:cNvPicPr>
          <p:nvPr/>
        </p:nvPicPr>
        <p:blipFill>
          <a:blip r:embed="rId4" cstate="print"/>
          <a:srcRect/>
          <a:stretch>
            <a:fillRect/>
          </a:stretch>
        </p:blipFill>
        <p:spPr bwMode="auto">
          <a:xfrm>
            <a:off x="4648200" y="685800"/>
            <a:ext cx="914400" cy="912813"/>
          </a:xfrm>
          <a:prstGeom prst="rect">
            <a:avLst/>
          </a:prstGeom>
          <a:noFill/>
          <a:ln w="9525">
            <a:noFill/>
            <a:miter lim="800000"/>
            <a:headEnd/>
            <a:tailEnd/>
          </a:ln>
        </p:spPr>
      </p:pic>
      <p:sp>
        <p:nvSpPr>
          <p:cNvPr id="17451" name="Text Box 39"/>
          <p:cNvSpPr txBox="1">
            <a:spLocks noChangeArrowheads="1"/>
          </p:cNvSpPr>
          <p:nvPr/>
        </p:nvSpPr>
        <p:spPr bwMode="auto">
          <a:xfrm>
            <a:off x="5791200" y="990600"/>
            <a:ext cx="1125538" cy="641350"/>
          </a:xfrm>
          <a:prstGeom prst="rect">
            <a:avLst/>
          </a:prstGeom>
          <a:noFill/>
          <a:ln w="9525">
            <a:noFill/>
            <a:miter lim="800000"/>
            <a:headEnd/>
            <a:tailEnd/>
          </a:ln>
        </p:spPr>
        <p:txBody>
          <a:bodyPr wrap="square">
            <a:spAutoFit/>
          </a:bodyPr>
          <a:lstStyle/>
          <a:p>
            <a:r>
              <a:rPr lang="en-US" sz="1800" b="0" dirty="0">
                <a:latin typeface="Calibri" pitchFamily="34" charset="0"/>
                <a:ea typeface="ＭＳ Ｐゴシック" pitchFamily="34" charset="-128"/>
              </a:rPr>
              <a:t>ENVISAT /</a:t>
            </a:r>
          </a:p>
          <a:p>
            <a:r>
              <a:rPr lang="en-US" sz="1800" b="0" dirty="0">
                <a:latin typeface="Calibri" pitchFamily="34" charset="0"/>
                <a:ea typeface="ＭＳ Ｐゴシック" pitchFamily="34" charset="-128"/>
              </a:rPr>
              <a:t>Sentinel-1</a:t>
            </a:r>
          </a:p>
        </p:txBody>
      </p:sp>
      <p:pic>
        <p:nvPicPr>
          <p:cNvPr id="17452" name="Picture 3" descr="C:\Documents and Settings\mkazior\My Documents\My Pictures\Microsoft Clip Organizer\j0341789.jpg"/>
          <p:cNvPicPr>
            <a:picLocks noChangeAspect="1" noChangeArrowheads="1"/>
          </p:cNvPicPr>
          <p:nvPr/>
        </p:nvPicPr>
        <p:blipFill>
          <a:blip r:embed="rId3" cstate="print"/>
          <a:srcRect/>
          <a:stretch>
            <a:fillRect/>
          </a:stretch>
        </p:blipFill>
        <p:spPr bwMode="auto">
          <a:xfrm>
            <a:off x="5410200" y="2133600"/>
            <a:ext cx="676275" cy="682625"/>
          </a:xfrm>
          <a:prstGeom prst="rect">
            <a:avLst/>
          </a:prstGeom>
          <a:noFill/>
          <a:ln w="9525">
            <a:noFill/>
            <a:miter lim="800000"/>
            <a:headEnd/>
            <a:tailEnd/>
          </a:ln>
        </p:spPr>
      </p:pic>
      <p:pic>
        <p:nvPicPr>
          <p:cNvPr id="17453" name="Picture 6" descr="C:\Documents and Settings\mkazior\My Documents\My Pictures\Microsoft Clip Organizer\j0424770.wmf"/>
          <p:cNvPicPr>
            <a:picLocks noChangeAspect="1" noChangeArrowheads="1"/>
          </p:cNvPicPr>
          <p:nvPr/>
        </p:nvPicPr>
        <p:blipFill>
          <a:blip r:embed="rId6" cstate="print"/>
          <a:srcRect/>
          <a:stretch>
            <a:fillRect/>
          </a:stretch>
        </p:blipFill>
        <p:spPr bwMode="auto">
          <a:xfrm>
            <a:off x="5715000" y="3124200"/>
            <a:ext cx="354013" cy="457200"/>
          </a:xfrm>
          <a:prstGeom prst="rect">
            <a:avLst/>
          </a:prstGeom>
          <a:noFill/>
          <a:ln w="9525">
            <a:noFill/>
            <a:miter lim="800000"/>
            <a:headEnd/>
            <a:tailEnd/>
          </a:ln>
        </p:spPr>
      </p:pic>
      <p:cxnSp>
        <p:nvCxnSpPr>
          <p:cNvPr id="17454" name="Straight Arrow Connector 62"/>
          <p:cNvCxnSpPr>
            <a:cxnSpLocks noChangeShapeType="1"/>
          </p:cNvCxnSpPr>
          <p:nvPr/>
        </p:nvCxnSpPr>
        <p:spPr bwMode="auto">
          <a:xfrm rot="16200000" flipH="1">
            <a:off x="5562600" y="2971800"/>
            <a:ext cx="228600" cy="76200"/>
          </a:xfrm>
          <a:prstGeom prst="straightConnector1">
            <a:avLst/>
          </a:prstGeom>
          <a:noFill/>
          <a:ln w="9525">
            <a:solidFill>
              <a:srgbClr val="4A7EBB"/>
            </a:solidFill>
            <a:round/>
            <a:headEnd/>
            <a:tailEnd type="arrow" w="med" len="med"/>
          </a:ln>
        </p:spPr>
      </p:cxnSp>
      <p:cxnSp>
        <p:nvCxnSpPr>
          <p:cNvPr id="17455" name="Straight Arrow Connector 67"/>
          <p:cNvCxnSpPr>
            <a:cxnSpLocks noChangeShapeType="1"/>
          </p:cNvCxnSpPr>
          <p:nvPr/>
        </p:nvCxnSpPr>
        <p:spPr bwMode="auto">
          <a:xfrm rot="5400000">
            <a:off x="4991100" y="4000500"/>
            <a:ext cx="1143000" cy="457200"/>
          </a:xfrm>
          <a:prstGeom prst="straightConnector1">
            <a:avLst/>
          </a:prstGeom>
          <a:noFill/>
          <a:ln w="9525">
            <a:solidFill>
              <a:srgbClr val="4A7EBB"/>
            </a:solidFill>
            <a:round/>
            <a:headEnd/>
            <a:tailEnd type="arrow" w="med" len="med"/>
          </a:ln>
        </p:spPr>
      </p:cxnSp>
      <p:cxnSp>
        <p:nvCxnSpPr>
          <p:cNvPr id="7" name="Straight Arrow Connector 32"/>
          <p:cNvCxnSpPr/>
          <p:nvPr/>
        </p:nvCxnSpPr>
        <p:spPr>
          <a:xfrm rot="16200000" flipH="1">
            <a:off x="5029200" y="1600200"/>
            <a:ext cx="53340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7458" name="Text Box 46"/>
          <p:cNvSpPr txBox="1">
            <a:spLocks noChangeArrowheads="1"/>
          </p:cNvSpPr>
          <p:nvPr/>
        </p:nvSpPr>
        <p:spPr bwMode="auto">
          <a:xfrm>
            <a:off x="6248400" y="2133600"/>
            <a:ext cx="2817759" cy="830997"/>
          </a:xfrm>
          <a:prstGeom prst="rect">
            <a:avLst/>
          </a:prstGeom>
          <a:noFill/>
          <a:ln w="9525">
            <a:noFill/>
            <a:miter lim="800000"/>
            <a:headEnd/>
            <a:tailEnd/>
          </a:ln>
        </p:spPr>
        <p:txBody>
          <a:bodyPr wrap="none">
            <a:spAutoFit/>
          </a:bodyPr>
          <a:lstStyle/>
          <a:p>
            <a:r>
              <a:rPr lang="en-US" sz="1600" b="0" dirty="0" smtClean="0">
                <a:solidFill>
                  <a:schemeClr val="tx1"/>
                </a:solidFill>
                <a:latin typeface="Calibri" pitchFamily="34" charset="0"/>
                <a:ea typeface="ＭＳ Ｐゴシック" pitchFamily="34" charset="-128"/>
              </a:rPr>
              <a:t>ESA and CSA </a:t>
            </a:r>
            <a:r>
              <a:rPr lang="en-US" sz="1600" b="0" dirty="0">
                <a:solidFill>
                  <a:schemeClr val="tx1"/>
                </a:solidFill>
                <a:latin typeface="Calibri" pitchFamily="34" charset="0"/>
                <a:ea typeface="ＭＳ Ｐゴシック" pitchFamily="34" charset="-128"/>
              </a:rPr>
              <a:t>Reception</a:t>
            </a:r>
          </a:p>
          <a:p>
            <a:r>
              <a:rPr lang="en-US" sz="1600" b="0" dirty="0" smtClean="0">
                <a:solidFill>
                  <a:schemeClr val="tx1"/>
                </a:solidFill>
                <a:latin typeface="Calibri" pitchFamily="34" charset="0"/>
                <a:ea typeface="ＭＳ Ｐゴシック" pitchFamily="34" charset="-128"/>
              </a:rPr>
              <a:t>Stations (and perhaps ASF) </a:t>
            </a:r>
            <a:r>
              <a:rPr lang="en-US" sz="1600" b="0" dirty="0">
                <a:solidFill>
                  <a:schemeClr val="tx1"/>
                </a:solidFill>
                <a:latin typeface="Calibri" pitchFamily="34" charset="0"/>
                <a:ea typeface="ＭＳ Ｐゴシック" pitchFamily="34" charset="-128"/>
              </a:rPr>
              <a:t>and </a:t>
            </a:r>
          </a:p>
          <a:p>
            <a:r>
              <a:rPr lang="en-US" sz="1600" b="0" dirty="0" smtClean="0">
                <a:solidFill>
                  <a:schemeClr val="tx1"/>
                </a:solidFill>
                <a:latin typeface="Calibri" pitchFamily="34" charset="0"/>
                <a:ea typeface="ＭＳ Ｐゴシック" pitchFamily="34" charset="-128"/>
              </a:rPr>
              <a:t>ESA Rolling </a:t>
            </a:r>
            <a:r>
              <a:rPr lang="en-US" sz="1600" b="0" dirty="0">
                <a:solidFill>
                  <a:schemeClr val="tx1"/>
                </a:solidFill>
                <a:latin typeface="Calibri" pitchFamily="34" charset="0"/>
                <a:ea typeface="ＭＳ Ｐゴシック" pitchFamily="34" charset="-128"/>
              </a:rPr>
              <a:t>Archive</a:t>
            </a:r>
          </a:p>
        </p:txBody>
      </p:sp>
      <p:sp>
        <p:nvSpPr>
          <p:cNvPr id="17460" name="Rectangle 48"/>
          <p:cNvSpPr>
            <a:spLocks noChangeArrowheads="1"/>
          </p:cNvSpPr>
          <p:nvPr/>
        </p:nvSpPr>
        <p:spPr bwMode="auto">
          <a:xfrm>
            <a:off x="6399213" y="3810000"/>
            <a:ext cx="2622550" cy="2997200"/>
          </a:xfrm>
          <a:prstGeom prst="rect">
            <a:avLst/>
          </a:prstGeom>
          <a:noFill/>
          <a:ln w="9525" cap="rnd">
            <a:solidFill>
              <a:schemeClr val="tx1"/>
            </a:solidFill>
            <a:prstDash val="sysDot"/>
            <a:miter lim="800000"/>
            <a:headEnd/>
            <a:tailEnd/>
          </a:ln>
        </p:spPr>
        <p:txBody>
          <a:bodyPr wrap="none" anchor="ctr"/>
          <a:lstStyle/>
          <a:p>
            <a:pPr eaLnBrk="1" hangingPunct="1"/>
            <a:endParaRPr lang="en-US" sz="1200">
              <a:ea typeface="ＭＳ Ｐゴシック" pitchFamily="34" charset="-128"/>
            </a:endParaRPr>
          </a:p>
        </p:txBody>
      </p:sp>
      <p:sp>
        <p:nvSpPr>
          <p:cNvPr id="56" name="Rectangle 55"/>
          <p:cNvSpPr/>
          <p:nvPr/>
        </p:nvSpPr>
        <p:spPr>
          <a:xfrm rot="17600486">
            <a:off x="4880795" y="4034827"/>
            <a:ext cx="1049458" cy="276999"/>
          </a:xfrm>
          <a:prstGeom prst="rect">
            <a:avLst/>
          </a:prstGeom>
        </p:spPr>
        <p:txBody>
          <a:bodyPr wrap="square">
            <a:spAutoFit/>
          </a:bodyPr>
          <a:lstStyle/>
          <a:p>
            <a:r>
              <a:rPr lang="en-US" sz="1200" dirty="0" smtClean="0">
                <a:solidFill>
                  <a:srgbClr val="000000"/>
                </a:solidFill>
                <a:latin typeface="Calibri" pitchFamily="34" charset="0"/>
                <a:ea typeface="ＭＳ Ｐゴシック" pitchFamily="34" charset="-128"/>
              </a:rPr>
              <a:t>Internet/FTP</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2"/>
          <p:cNvSpPr>
            <a:spLocks noGrp="1" noChangeArrowheads="1"/>
          </p:cNvSpPr>
          <p:nvPr>
            <p:ph type="title"/>
          </p:nvPr>
        </p:nvSpPr>
        <p:spPr/>
        <p:txBody>
          <a:bodyPr/>
          <a:lstStyle/>
          <a:p>
            <a:pPr eaLnBrk="1" hangingPunct="1"/>
            <a:r>
              <a:rPr lang="en-US" smtClean="0"/>
              <a:t>Future SAR Product Processing Chain</a:t>
            </a:r>
          </a:p>
        </p:txBody>
      </p:sp>
      <p:grpSp>
        <p:nvGrpSpPr>
          <p:cNvPr id="2" name="Group 48"/>
          <p:cNvGrpSpPr>
            <a:grpSpLocks/>
          </p:cNvGrpSpPr>
          <p:nvPr/>
        </p:nvGrpSpPr>
        <p:grpSpPr bwMode="auto">
          <a:xfrm>
            <a:off x="508363" y="747848"/>
            <a:ext cx="8352579" cy="5676900"/>
            <a:chOff x="312" y="504"/>
            <a:chExt cx="5262" cy="3576"/>
          </a:xfrm>
        </p:grpSpPr>
        <p:sp>
          <p:nvSpPr>
            <p:cNvPr id="114696" name="Text Box 19"/>
            <p:cNvSpPr txBox="1">
              <a:spLocks noChangeArrowheads="1"/>
            </p:cNvSpPr>
            <p:nvPr/>
          </p:nvSpPr>
          <p:spPr bwMode="auto">
            <a:xfrm>
              <a:off x="3072" y="3862"/>
              <a:ext cx="2160" cy="218"/>
            </a:xfrm>
            <a:prstGeom prst="rect">
              <a:avLst/>
            </a:prstGeom>
            <a:solidFill>
              <a:schemeClr val="bg1"/>
            </a:solidFill>
            <a:ln w="9525">
              <a:solidFill>
                <a:schemeClr val="tx1"/>
              </a:solidFill>
              <a:miter lim="800000"/>
              <a:headEnd/>
              <a:tailEnd/>
            </a:ln>
          </p:spPr>
          <p:txBody>
            <a:bodyPr>
              <a:spAutoFit/>
            </a:bodyPr>
            <a:lstStyle/>
            <a:p>
              <a:pPr algn="ctr" eaLnBrk="0" hangingPunct="0"/>
              <a:r>
                <a:rPr lang="en-US" sz="1600" b="0" dirty="0" err="1" smtClean="0">
                  <a:solidFill>
                    <a:schemeClr val="tx1"/>
                  </a:solidFill>
                </a:rPr>
                <a:t>CoastWatch</a:t>
              </a:r>
              <a:r>
                <a:rPr lang="en-US" sz="1600" b="0" dirty="0" smtClean="0">
                  <a:solidFill>
                    <a:schemeClr val="tx1"/>
                  </a:solidFill>
                </a:rPr>
                <a:t> </a:t>
              </a:r>
              <a:r>
                <a:rPr lang="en-US" sz="1600" b="0" dirty="0">
                  <a:solidFill>
                    <a:schemeClr val="tx1"/>
                  </a:solidFill>
                </a:rPr>
                <a:t>Website</a:t>
              </a:r>
            </a:p>
          </p:txBody>
        </p:sp>
        <p:sp>
          <p:nvSpPr>
            <p:cNvPr id="114698" name="Text Box 23"/>
            <p:cNvSpPr txBox="1">
              <a:spLocks noChangeArrowheads="1"/>
            </p:cNvSpPr>
            <p:nvPr/>
          </p:nvSpPr>
          <p:spPr bwMode="auto">
            <a:xfrm>
              <a:off x="1584" y="1344"/>
              <a:ext cx="2593" cy="449"/>
            </a:xfrm>
            <a:prstGeom prst="rect">
              <a:avLst/>
            </a:prstGeom>
            <a:solidFill>
              <a:schemeClr val="accent1"/>
            </a:solidFill>
            <a:ln w="9525">
              <a:solidFill>
                <a:schemeClr val="tx1"/>
              </a:solidFill>
              <a:miter lim="800000"/>
              <a:headEnd/>
              <a:tailEnd/>
            </a:ln>
          </p:spPr>
          <p:txBody>
            <a:bodyPr>
              <a:spAutoFit/>
            </a:bodyPr>
            <a:lstStyle/>
            <a:p>
              <a:pPr algn="ctr" eaLnBrk="0" hangingPunct="0">
                <a:spcBef>
                  <a:spcPct val="50000"/>
                </a:spcBef>
              </a:pPr>
              <a:r>
                <a:rPr lang="en-US" sz="1600" b="0" dirty="0">
                  <a:solidFill>
                    <a:schemeClr val="tx1"/>
                  </a:solidFill>
                </a:rPr>
                <a:t>Standardized SAR Data </a:t>
              </a:r>
              <a:r>
                <a:rPr lang="en-US" sz="1600" b="0" dirty="0" err="1">
                  <a:solidFill>
                    <a:schemeClr val="tx1"/>
                  </a:solidFill>
                </a:rPr>
                <a:t>Ingestor</a:t>
              </a:r>
              <a:r>
                <a:rPr lang="en-US" sz="1600" b="0" dirty="0">
                  <a:solidFill>
                    <a:schemeClr val="tx1"/>
                  </a:solidFill>
                </a:rPr>
                <a:t> </a:t>
              </a:r>
            </a:p>
            <a:p>
              <a:pPr algn="ctr" eaLnBrk="0" hangingPunct="0">
                <a:spcBef>
                  <a:spcPct val="50000"/>
                </a:spcBef>
              </a:pPr>
              <a:r>
                <a:rPr lang="en-US" sz="1600" b="0" dirty="0">
                  <a:solidFill>
                    <a:schemeClr val="tx1"/>
                  </a:solidFill>
                </a:rPr>
                <a:t>Processing and Calibration</a:t>
              </a:r>
            </a:p>
          </p:txBody>
        </p:sp>
        <p:cxnSp>
          <p:nvCxnSpPr>
            <p:cNvPr id="114699" name="AutoShape 24"/>
            <p:cNvCxnSpPr>
              <a:cxnSpLocks noChangeShapeType="1"/>
              <a:stCxn id="114725" idx="1"/>
              <a:endCxn id="114698" idx="0"/>
            </p:cNvCxnSpPr>
            <p:nvPr/>
          </p:nvCxnSpPr>
          <p:spPr bwMode="auto">
            <a:xfrm rot="10800000" flipV="1">
              <a:off x="2881" y="744"/>
              <a:ext cx="407" cy="600"/>
            </a:xfrm>
            <a:prstGeom prst="bentConnector2">
              <a:avLst/>
            </a:prstGeom>
            <a:noFill/>
            <a:ln w="15875">
              <a:solidFill>
                <a:schemeClr val="tx1"/>
              </a:solidFill>
              <a:miter lim="800000"/>
              <a:headEnd/>
              <a:tailEnd type="triangle" w="med" len="lg"/>
            </a:ln>
          </p:spPr>
        </p:cxnSp>
        <p:grpSp>
          <p:nvGrpSpPr>
            <p:cNvPr id="3" name="Group 47"/>
            <p:cNvGrpSpPr>
              <a:grpSpLocks/>
            </p:cNvGrpSpPr>
            <p:nvPr/>
          </p:nvGrpSpPr>
          <p:grpSpPr bwMode="auto">
            <a:xfrm>
              <a:off x="1735" y="2016"/>
              <a:ext cx="2262" cy="524"/>
              <a:chOff x="1735" y="2016"/>
              <a:chExt cx="2262" cy="524"/>
            </a:xfrm>
          </p:grpSpPr>
          <p:grpSp>
            <p:nvGrpSpPr>
              <p:cNvPr id="4" name="Group 30"/>
              <p:cNvGrpSpPr>
                <a:grpSpLocks/>
              </p:cNvGrpSpPr>
              <p:nvPr/>
            </p:nvGrpSpPr>
            <p:grpSpPr bwMode="auto">
              <a:xfrm>
                <a:off x="1735" y="2208"/>
                <a:ext cx="2262" cy="332"/>
                <a:chOff x="3360" y="1994"/>
                <a:chExt cx="2232" cy="332"/>
              </a:xfrm>
            </p:grpSpPr>
            <p:sp>
              <p:nvSpPr>
                <p:cNvPr id="114732" name="Text Box 31"/>
                <p:cNvSpPr txBox="1">
                  <a:spLocks noChangeArrowheads="1"/>
                </p:cNvSpPr>
                <p:nvPr/>
              </p:nvSpPr>
              <p:spPr bwMode="auto">
                <a:xfrm>
                  <a:off x="4116" y="1994"/>
                  <a:ext cx="720" cy="332"/>
                </a:xfrm>
                <a:prstGeom prst="rect">
                  <a:avLst/>
                </a:prstGeom>
                <a:solidFill>
                  <a:schemeClr val="bg1"/>
                </a:solidFill>
                <a:ln w="9525">
                  <a:solidFill>
                    <a:schemeClr val="tx1"/>
                  </a:solidFill>
                  <a:miter lim="800000"/>
                  <a:headEnd/>
                  <a:tailEnd/>
                </a:ln>
              </p:spPr>
              <p:txBody>
                <a:bodyPr>
                  <a:spAutoFit/>
                </a:bodyPr>
                <a:lstStyle/>
                <a:p>
                  <a:pPr algn="ctr" eaLnBrk="0" hangingPunct="0">
                    <a:spcBef>
                      <a:spcPct val="50000"/>
                    </a:spcBef>
                  </a:pPr>
                  <a:r>
                    <a:rPr lang="en-US" sz="1400" b="0">
                      <a:solidFill>
                        <a:schemeClr val="tx1"/>
                      </a:solidFill>
                    </a:rPr>
                    <a:t>NRCS (Binary)</a:t>
                  </a:r>
                </a:p>
              </p:txBody>
            </p:sp>
            <p:sp>
              <p:nvSpPr>
                <p:cNvPr id="114733" name="Text Box 32"/>
                <p:cNvSpPr txBox="1">
                  <a:spLocks noChangeArrowheads="1"/>
                </p:cNvSpPr>
                <p:nvPr/>
              </p:nvSpPr>
              <p:spPr bwMode="auto">
                <a:xfrm>
                  <a:off x="4872" y="1994"/>
                  <a:ext cx="720" cy="332"/>
                </a:xfrm>
                <a:prstGeom prst="rect">
                  <a:avLst/>
                </a:prstGeom>
                <a:solidFill>
                  <a:schemeClr val="bg1"/>
                </a:solidFill>
                <a:ln w="9525">
                  <a:solidFill>
                    <a:schemeClr val="tx1"/>
                  </a:solidFill>
                  <a:miter lim="800000"/>
                  <a:headEnd/>
                  <a:tailEnd/>
                </a:ln>
              </p:spPr>
              <p:txBody>
                <a:bodyPr>
                  <a:spAutoFit/>
                </a:bodyPr>
                <a:lstStyle/>
                <a:p>
                  <a:pPr algn="ctr" eaLnBrk="0" hangingPunct="0">
                    <a:spcBef>
                      <a:spcPct val="50000"/>
                    </a:spcBef>
                  </a:pPr>
                  <a:r>
                    <a:rPr lang="en-US" sz="1400" b="0">
                      <a:solidFill>
                        <a:schemeClr val="tx1"/>
                      </a:solidFill>
                    </a:rPr>
                    <a:t>Metadata (ASCII)</a:t>
                  </a:r>
                </a:p>
              </p:txBody>
            </p:sp>
            <p:sp>
              <p:nvSpPr>
                <p:cNvPr id="114734" name="Text Box 33"/>
                <p:cNvSpPr txBox="1">
                  <a:spLocks noChangeArrowheads="1"/>
                </p:cNvSpPr>
                <p:nvPr/>
              </p:nvSpPr>
              <p:spPr bwMode="auto">
                <a:xfrm>
                  <a:off x="3360" y="1994"/>
                  <a:ext cx="720" cy="332"/>
                </a:xfrm>
                <a:prstGeom prst="rect">
                  <a:avLst/>
                </a:prstGeom>
                <a:solidFill>
                  <a:schemeClr val="bg1"/>
                </a:solidFill>
                <a:ln w="9525">
                  <a:solidFill>
                    <a:schemeClr val="tx1"/>
                  </a:solidFill>
                  <a:miter lim="800000"/>
                  <a:headEnd/>
                  <a:tailEnd/>
                </a:ln>
              </p:spPr>
              <p:txBody>
                <a:bodyPr>
                  <a:spAutoFit/>
                </a:bodyPr>
                <a:lstStyle/>
                <a:p>
                  <a:pPr algn="ctr" eaLnBrk="0" hangingPunct="0">
                    <a:spcBef>
                      <a:spcPct val="50000"/>
                    </a:spcBef>
                  </a:pPr>
                  <a:r>
                    <a:rPr lang="en-US" sz="1400" b="0">
                      <a:solidFill>
                        <a:schemeClr val="tx1"/>
                      </a:solidFill>
                    </a:rPr>
                    <a:t>Land Mask (Binary)</a:t>
                  </a:r>
                </a:p>
              </p:txBody>
            </p:sp>
          </p:grpSp>
          <p:grpSp>
            <p:nvGrpSpPr>
              <p:cNvPr id="5" name="Group 34"/>
              <p:cNvGrpSpPr>
                <a:grpSpLocks/>
              </p:cNvGrpSpPr>
              <p:nvPr/>
            </p:nvGrpSpPr>
            <p:grpSpPr bwMode="auto">
              <a:xfrm>
                <a:off x="2125" y="2016"/>
                <a:ext cx="1512" cy="192"/>
                <a:chOff x="3576" y="1920"/>
                <a:chExt cx="1512" cy="384"/>
              </a:xfrm>
            </p:grpSpPr>
            <p:cxnSp>
              <p:nvCxnSpPr>
                <p:cNvPr id="114729" name="AutoShape 35"/>
                <p:cNvCxnSpPr>
                  <a:cxnSpLocks noChangeShapeType="1"/>
                  <a:endCxn id="114734" idx="0"/>
                </p:cNvCxnSpPr>
                <p:nvPr/>
              </p:nvCxnSpPr>
              <p:spPr bwMode="auto">
                <a:xfrm rot="10800000" flipV="1">
                  <a:off x="3576" y="1920"/>
                  <a:ext cx="744" cy="384"/>
                </a:xfrm>
                <a:prstGeom prst="bentConnector2">
                  <a:avLst/>
                </a:prstGeom>
                <a:noFill/>
                <a:ln w="9525">
                  <a:solidFill>
                    <a:schemeClr val="tx1"/>
                  </a:solidFill>
                  <a:miter lim="800000"/>
                  <a:headEnd/>
                  <a:tailEnd type="triangle" w="med" len="med"/>
                </a:ln>
              </p:spPr>
            </p:cxnSp>
            <p:cxnSp>
              <p:nvCxnSpPr>
                <p:cNvPr id="114730" name="AutoShape 36"/>
                <p:cNvCxnSpPr>
                  <a:cxnSpLocks noChangeShapeType="1"/>
                  <a:endCxn id="114733" idx="0"/>
                </p:cNvCxnSpPr>
                <p:nvPr/>
              </p:nvCxnSpPr>
              <p:spPr bwMode="auto">
                <a:xfrm>
                  <a:off x="4320" y="1920"/>
                  <a:ext cx="768" cy="384"/>
                </a:xfrm>
                <a:prstGeom prst="bentConnector2">
                  <a:avLst/>
                </a:prstGeom>
                <a:noFill/>
                <a:ln w="9525">
                  <a:solidFill>
                    <a:schemeClr val="tx1"/>
                  </a:solidFill>
                  <a:miter lim="800000"/>
                  <a:headEnd/>
                  <a:tailEnd type="triangle" w="med" len="med"/>
                </a:ln>
              </p:spPr>
            </p:cxnSp>
            <p:cxnSp>
              <p:nvCxnSpPr>
                <p:cNvPr id="114731" name="AutoShape 37"/>
                <p:cNvCxnSpPr>
                  <a:cxnSpLocks noChangeShapeType="1"/>
                  <a:endCxn id="114732" idx="0"/>
                </p:cNvCxnSpPr>
                <p:nvPr/>
              </p:nvCxnSpPr>
              <p:spPr bwMode="auto">
                <a:xfrm rot="5400000">
                  <a:off x="4141" y="2111"/>
                  <a:ext cx="384" cy="1"/>
                </a:xfrm>
                <a:prstGeom prst="bentConnector3">
                  <a:avLst>
                    <a:gd name="adj1" fmla="val 50000"/>
                  </a:avLst>
                </a:prstGeom>
                <a:noFill/>
                <a:ln w="9525">
                  <a:solidFill>
                    <a:schemeClr val="tx1"/>
                  </a:solidFill>
                  <a:miter lim="800000"/>
                  <a:headEnd/>
                  <a:tailEnd type="triangle" w="med" len="med"/>
                </a:ln>
              </p:spPr>
            </p:cxnSp>
          </p:grpSp>
        </p:grpSp>
        <p:cxnSp>
          <p:nvCxnSpPr>
            <p:cNvPr id="114701" name="AutoShape 38"/>
            <p:cNvCxnSpPr>
              <a:cxnSpLocks noChangeShapeType="1"/>
              <a:stCxn id="114698" idx="2"/>
              <a:endCxn id="114732" idx="0"/>
            </p:cNvCxnSpPr>
            <p:nvPr/>
          </p:nvCxnSpPr>
          <p:spPr bwMode="auto">
            <a:xfrm flipH="1">
              <a:off x="2866" y="1793"/>
              <a:ext cx="15" cy="415"/>
            </a:xfrm>
            <a:prstGeom prst="straightConnector1">
              <a:avLst/>
            </a:prstGeom>
            <a:noFill/>
            <a:ln w="9525">
              <a:solidFill>
                <a:schemeClr val="tx1"/>
              </a:solidFill>
              <a:round/>
              <a:headEnd/>
              <a:tailEnd type="triangle" w="med" len="med"/>
            </a:ln>
          </p:spPr>
        </p:cxnSp>
        <p:cxnSp>
          <p:nvCxnSpPr>
            <p:cNvPr id="114706" name="AutoShape 57"/>
            <p:cNvCxnSpPr>
              <a:cxnSpLocks noChangeShapeType="1"/>
              <a:stCxn id="114726" idx="1"/>
              <a:endCxn id="114698" idx="0"/>
            </p:cNvCxnSpPr>
            <p:nvPr/>
          </p:nvCxnSpPr>
          <p:spPr bwMode="auto">
            <a:xfrm rot="10800000" flipV="1">
              <a:off x="2881" y="840"/>
              <a:ext cx="311" cy="504"/>
            </a:xfrm>
            <a:prstGeom prst="bentConnector2">
              <a:avLst/>
            </a:prstGeom>
            <a:noFill/>
            <a:ln w="15875">
              <a:solidFill>
                <a:schemeClr val="tx1"/>
              </a:solidFill>
              <a:miter lim="800000"/>
              <a:headEnd/>
              <a:tailEnd type="triangle" w="med" len="lg"/>
            </a:ln>
          </p:spPr>
        </p:cxnSp>
        <p:cxnSp>
          <p:nvCxnSpPr>
            <p:cNvPr id="114707" name="AutoShape 60"/>
            <p:cNvCxnSpPr>
              <a:cxnSpLocks noChangeShapeType="1"/>
              <a:stCxn id="114723" idx="3"/>
              <a:endCxn id="114698" idx="0"/>
            </p:cNvCxnSpPr>
            <p:nvPr/>
          </p:nvCxnSpPr>
          <p:spPr bwMode="auto">
            <a:xfrm>
              <a:off x="2376" y="744"/>
              <a:ext cx="505" cy="600"/>
            </a:xfrm>
            <a:prstGeom prst="bentConnector2">
              <a:avLst/>
            </a:prstGeom>
            <a:noFill/>
            <a:ln w="15875">
              <a:solidFill>
                <a:schemeClr val="tx1"/>
              </a:solidFill>
              <a:miter lim="800000"/>
              <a:headEnd/>
              <a:tailEnd type="triangle" w="med" len="lg"/>
            </a:ln>
          </p:spPr>
        </p:cxnSp>
        <p:cxnSp>
          <p:nvCxnSpPr>
            <p:cNvPr id="114708" name="AutoShape 63"/>
            <p:cNvCxnSpPr>
              <a:cxnSpLocks noChangeShapeType="1"/>
              <a:stCxn id="114724" idx="3"/>
              <a:endCxn id="114698" idx="0"/>
            </p:cNvCxnSpPr>
            <p:nvPr/>
          </p:nvCxnSpPr>
          <p:spPr bwMode="auto">
            <a:xfrm>
              <a:off x="2472" y="840"/>
              <a:ext cx="409" cy="504"/>
            </a:xfrm>
            <a:prstGeom prst="bentConnector2">
              <a:avLst/>
            </a:prstGeom>
            <a:noFill/>
            <a:ln w="15875">
              <a:solidFill>
                <a:schemeClr val="tx1"/>
              </a:solidFill>
              <a:miter lim="800000"/>
              <a:headEnd/>
              <a:tailEnd type="triangle" w="med" len="lg"/>
            </a:ln>
          </p:spPr>
        </p:cxnSp>
        <p:grpSp>
          <p:nvGrpSpPr>
            <p:cNvPr id="6" name="Group 64"/>
            <p:cNvGrpSpPr>
              <a:grpSpLocks/>
            </p:cNvGrpSpPr>
            <p:nvPr/>
          </p:nvGrpSpPr>
          <p:grpSpPr bwMode="auto">
            <a:xfrm>
              <a:off x="3192" y="504"/>
              <a:ext cx="1440" cy="576"/>
              <a:chOff x="3024" y="528"/>
              <a:chExt cx="1440" cy="576"/>
            </a:xfrm>
          </p:grpSpPr>
          <p:sp>
            <p:nvSpPr>
              <p:cNvPr id="114725" name="Text Box 22"/>
              <p:cNvSpPr txBox="1">
                <a:spLocks noChangeArrowheads="1"/>
              </p:cNvSpPr>
              <p:nvPr/>
            </p:nvSpPr>
            <p:spPr bwMode="auto">
              <a:xfrm>
                <a:off x="3120" y="528"/>
                <a:ext cx="1344" cy="480"/>
              </a:xfrm>
              <a:prstGeom prst="rect">
                <a:avLst/>
              </a:prstGeom>
              <a:solidFill>
                <a:schemeClr val="bg1"/>
              </a:solidFill>
              <a:ln w="9525">
                <a:solidFill>
                  <a:schemeClr val="tx1"/>
                </a:solidFill>
                <a:miter lim="800000"/>
                <a:headEnd/>
                <a:tailEnd/>
              </a:ln>
            </p:spPr>
            <p:txBody>
              <a:bodyPr/>
              <a:lstStyle/>
              <a:p>
                <a:pPr algn="ctr" eaLnBrk="0" hangingPunct="0"/>
                <a:r>
                  <a:rPr lang="en-US" sz="1400" b="0">
                    <a:solidFill>
                      <a:schemeClr val="tx1"/>
                    </a:solidFill>
                  </a:rPr>
                  <a:t>Level 1 Processed Multilook SAR Imagery</a:t>
                </a:r>
              </a:p>
              <a:p>
                <a:pPr algn="ctr" eaLnBrk="0" hangingPunct="0"/>
                <a:r>
                  <a:rPr lang="en-US" sz="1400" b="0">
                    <a:solidFill>
                      <a:schemeClr val="tx1"/>
                    </a:solidFill>
                  </a:rPr>
                  <a:t>Source A</a:t>
                </a:r>
              </a:p>
            </p:txBody>
          </p:sp>
          <p:sp>
            <p:nvSpPr>
              <p:cNvPr id="114726" name="Text Box 56"/>
              <p:cNvSpPr txBox="1">
                <a:spLocks noChangeArrowheads="1"/>
              </p:cNvSpPr>
              <p:nvPr/>
            </p:nvSpPr>
            <p:spPr bwMode="auto">
              <a:xfrm>
                <a:off x="3024" y="624"/>
                <a:ext cx="1344" cy="480"/>
              </a:xfrm>
              <a:prstGeom prst="rect">
                <a:avLst/>
              </a:prstGeom>
              <a:solidFill>
                <a:schemeClr val="bg1"/>
              </a:solidFill>
              <a:ln w="9525">
                <a:solidFill>
                  <a:schemeClr val="tx1"/>
                </a:solidFill>
                <a:miter lim="800000"/>
                <a:headEnd/>
                <a:tailEnd/>
              </a:ln>
            </p:spPr>
            <p:txBody>
              <a:bodyPr/>
              <a:lstStyle/>
              <a:p>
                <a:pPr algn="ctr" eaLnBrk="0" hangingPunct="0"/>
                <a:r>
                  <a:rPr lang="en-US" sz="1400" b="0">
                    <a:solidFill>
                      <a:schemeClr val="tx1"/>
                    </a:solidFill>
                  </a:rPr>
                  <a:t>Level 1 Processed Multilook SAR Imagery</a:t>
                </a:r>
              </a:p>
              <a:p>
                <a:pPr algn="ctr" eaLnBrk="0" hangingPunct="0"/>
                <a:r>
                  <a:rPr lang="en-US" sz="1400" b="0">
                    <a:solidFill>
                      <a:schemeClr val="tx1"/>
                    </a:solidFill>
                  </a:rPr>
                  <a:t>Source B</a:t>
                </a:r>
              </a:p>
            </p:txBody>
          </p:sp>
        </p:grpSp>
        <p:grpSp>
          <p:nvGrpSpPr>
            <p:cNvPr id="7" name="Group 65"/>
            <p:cNvGrpSpPr>
              <a:grpSpLocks/>
            </p:cNvGrpSpPr>
            <p:nvPr/>
          </p:nvGrpSpPr>
          <p:grpSpPr bwMode="auto">
            <a:xfrm>
              <a:off x="1032" y="504"/>
              <a:ext cx="1440" cy="576"/>
              <a:chOff x="864" y="480"/>
              <a:chExt cx="1440" cy="576"/>
            </a:xfrm>
          </p:grpSpPr>
          <p:sp>
            <p:nvSpPr>
              <p:cNvPr id="114723" name="Text Box 59"/>
              <p:cNvSpPr txBox="1">
                <a:spLocks noChangeArrowheads="1"/>
              </p:cNvSpPr>
              <p:nvPr/>
            </p:nvSpPr>
            <p:spPr bwMode="auto">
              <a:xfrm>
                <a:off x="864" y="480"/>
                <a:ext cx="1344" cy="480"/>
              </a:xfrm>
              <a:prstGeom prst="rect">
                <a:avLst/>
              </a:prstGeom>
              <a:solidFill>
                <a:schemeClr val="bg1"/>
              </a:solidFill>
              <a:ln w="9525">
                <a:solidFill>
                  <a:schemeClr val="tx1"/>
                </a:solidFill>
                <a:miter lim="800000"/>
                <a:headEnd/>
                <a:tailEnd/>
              </a:ln>
            </p:spPr>
            <p:txBody>
              <a:bodyPr/>
              <a:lstStyle/>
              <a:p>
                <a:pPr algn="ctr" eaLnBrk="0" hangingPunct="0"/>
                <a:r>
                  <a:rPr lang="en-US" sz="1400" b="0">
                    <a:solidFill>
                      <a:schemeClr val="tx1"/>
                    </a:solidFill>
                  </a:rPr>
                  <a:t>Level 1 Processed Multilook SAR Imagery</a:t>
                </a:r>
              </a:p>
              <a:p>
                <a:pPr algn="ctr" eaLnBrk="0" hangingPunct="0"/>
                <a:r>
                  <a:rPr lang="en-US" sz="1400" b="0">
                    <a:solidFill>
                      <a:schemeClr val="tx1"/>
                    </a:solidFill>
                  </a:rPr>
                  <a:t>Source A</a:t>
                </a:r>
              </a:p>
            </p:txBody>
          </p:sp>
          <p:sp>
            <p:nvSpPr>
              <p:cNvPr id="114724" name="Text Box 62"/>
              <p:cNvSpPr txBox="1">
                <a:spLocks noChangeArrowheads="1"/>
              </p:cNvSpPr>
              <p:nvPr/>
            </p:nvSpPr>
            <p:spPr bwMode="auto">
              <a:xfrm>
                <a:off x="960" y="576"/>
                <a:ext cx="1344" cy="480"/>
              </a:xfrm>
              <a:prstGeom prst="rect">
                <a:avLst/>
              </a:prstGeom>
              <a:solidFill>
                <a:schemeClr val="bg1"/>
              </a:solidFill>
              <a:ln w="9525">
                <a:solidFill>
                  <a:schemeClr val="tx1"/>
                </a:solidFill>
                <a:miter lim="800000"/>
                <a:headEnd/>
                <a:tailEnd/>
              </a:ln>
            </p:spPr>
            <p:txBody>
              <a:bodyPr/>
              <a:lstStyle/>
              <a:p>
                <a:pPr algn="ctr" eaLnBrk="0" hangingPunct="0"/>
                <a:r>
                  <a:rPr lang="en-US" sz="1400" b="0">
                    <a:solidFill>
                      <a:schemeClr val="tx1"/>
                    </a:solidFill>
                  </a:rPr>
                  <a:t>Level 1 Processed Multilook SAR Imagery</a:t>
                </a:r>
              </a:p>
              <a:p>
                <a:pPr algn="ctr" eaLnBrk="0" hangingPunct="0"/>
                <a:r>
                  <a:rPr lang="en-US" sz="1400" b="0">
                    <a:solidFill>
                      <a:schemeClr val="tx1"/>
                    </a:solidFill>
                  </a:rPr>
                  <a:t>Source A</a:t>
                </a:r>
              </a:p>
            </p:txBody>
          </p:sp>
        </p:grpSp>
        <p:sp>
          <p:nvSpPr>
            <p:cNvPr id="114722" name="Text Box 66"/>
            <p:cNvSpPr txBox="1">
              <a:spLocks noChangeArrowheads="1"/>
            </p:cNvSpPr>
            <p:nvPr/>
          </p:nvSpPr>
          <p:spPr bwMode="auto">
            <a:xfrm>
              <a:off x="530" y="2875"/>
              <a:ext cx="1153" cy="213"/>
            </a:xfrm>
            <a:prstGeom prst="rect">
              <a:avLst/>
            </a:prstGeom>
            <a:solidFill>
              <a:schemeClr val="accent1"/>
            </a:solidFill>
            <a:ln w="9525">
              <a:solidFill>
                <a:schemeClr val="tx1"/>
              </a:solidFill>
              <a:miter lim="800000"/>
              <a:headEnd/>
              <a:tailEnd/>
            </a:ln>
          </p:spPr>
          <p:txBody>
            <a:bodyPr wrap="square">
              <a:spAutoFit/>
            </a:bodyPr>
            <a:lstStyle/>
            <a:p>
              <a:pPr algn="ctr" eaLnBrk="0" hangingPunct="0">
                <a:spcBef>
                  <a:spcPct val="50000"/>
                </a:spcBef>
              </a:pPr>
              <a:r>
                <a:rPr lang="en-US" sz="1600" b="0" dirty="0">
                  <a:solidFill>
                    <a:schemeClr val="tx1"/>
                  </a:solidFill>
                </a:rPr>
                <a:t>Wind Speed</a:t>
              </a:r>
            </a:p>
          </p:txBody>
        </p:sp>
        <p:sp>
          <p:nvSpPr>
            <p:cNvPr id="114712" name="Text Box 45"/>
            <p:cNvSpPr txBox="1">
              <a:spLocks noChangeAspect="1" noChangeArrowheads="1"/>
            </p:cNvSpPr>
            <p:nvPr/>
          </p:nvSpPr>
          <p:spPr bwMode="auto">
            <a:xfrm>
              <a:off x="3357" y="2852"/>
              <a:ext cx="912" cy="504"/>
            </a:xfrm>
            <a:prstGeom prst="rect">
              <a:avLst/>
            </a:prstGeom>
            <a:solidFill>
              <a:schemeClr val="accent1"/>
            </a:solidFill>
            <a:ln w="9525">
              <a:solidFill>
                <a:schemeClr val="tx1"/>
              </a:solidFill>
              <a:miter lim="800000"/>
              <a:headEnd/>
              <a:tailEnd/>
            </a:ln>
          </p:spPr>
          <p:txBody>
            <a:bodyPr/>
            <a:lstStyle/>
            <a:p>
              <a:pPr algn="ctr" eaLnBrk="0" hangingPunct="0">
                <a:spcBef>
                  <a:spcPct val="50000"/>
                </a:spcBef>
              </a:pPr>
              <a:r>
                <a:rPr lang="en-US" sz="1600" b="0" dirty="0" smtClean="0">
                  <a:solidFill>
                    <a:schemeClr val="tx1"/>
                  </a:solidFill>
                </a:rPr>
                <a:t>Format Product Output </a:t>
              </a:r>
              <a:endParaRPr lang="en-US" sz="1600" b="0" dirty="0">
                <a:solidFill>
                  <a:schemeClr val="tx1"/>
                </a:solidFill>
              </a:endParaRPr>
            </a:p>
          </p:txBody>
        </p:sp>
        <p:sp>
          <p:nvSpPr>
            <p:cNvPr id="114713" name="Text Box 46"/>
            <p:cNvSpPr txBox="1">
              <a:spLocks noChangeAspect="1" noChangeArrowheads="1"/>
            </p:cNvSpPr>
            <p:nvPr/>
          </p:nvSpPr>
          <p:spPr bwMode="auto">
            <a:xfrm>
              <a:off x="4662" y="2691"/>
              <a:ext cx="912" cy="667"/>
            </a:xfrm>
            <a:prstGeom prst="rect">
              <a:avLst/>
            </a:prstGeom>
            <a:solidFill>
              <a:schemeClr val="bg1"/>
            </a:solidFill>
            <a:ln w="9525">
              <a:solidFill>
                <a:schemeClr val="tx1"/>
              </a:solidFill>
              <a:miter lim="800000"/>
              <a:headEnd/>
              <a:tailEnd/>
            </a:ln>
          </p:spPr>
          <p:txBody>
            <a:bodyPr/>
            <a:lstStyle/>
            <a:p>
              <a:pPr algn="ctr" eaLnBrk="0" hangingPunct="0">
                <a:spcBef>
                  <a:spcPct val="50000"/>
                </a:spcBef>
              </a:pPr>
              <a:r>
                <a:rPr lang="en-US" sz="1600" b="0" dirty="0" err="1" smtClean="0">
                  <a:solidFill>
                    <a:schemeClr val="tx1"/>
                  </a:solidFill>
                </a:rPr>
                <a:t>GeoTiFF</a:t>
              </a:r>
              <a:r>
                <a:rPr lang="en-US" sz="1600" b="0" dirty="0" smtClean="0">
                  <a:solidFill>
                    <a:schemeClr val="tx1"/>
                  </a:solidFill>
                </a:rPr>
                <a:t>, PNG, KMZ, </a:t>
              </a:r>
              <a:r>
                <a:rPr lang="en-US" sz="1600" b="0" dirty="0" err="1" smtClean="0">
                  <a:solidFill>
                    <a:schemeClr val="tx1"/>
                  </a:solidFill>
                </a:rPr>
                <a:t>Shapefile</a:t>
              </a:r>
              <a:r>
                <a:rPr lang="en-US" sz="1600" b="0" dirty="0" smtClean="0">
                  <a:solidFill>
                    <a:schemeClr val="tx1"/>
                  </a:solidFill>
                </a:rPr>
                <a:t>, TXT</a:t>
              </a:r>
              <a:endParaRPr lang="en-US" sz="1600" b="0" dirty="0">
                <a:solidFill>
                  <a:schemeClr val="tx1"/>
                </a:solidFill>
              </a:endParaRPr>
            </a:p>
          </p:txBody>
        </p:sp>
        <p:sp>
          <p:nvSpPr>
            <p:cNvPr id="114714" name="Text Box 67"/>
            <p:cNvSpPr txBox="1">
              <a:spLocks noChangeAspect="1" noChangeArrowheads="1"/>
            </p:cNvSpPr>
            <p:nvPr/>
          </p:nvSpPr>
          <p:spPr bwMode="auto">
            <a:xfrm>
              <a:off x="2056" y="2913"/>
              <a:ext cx="912" cy="384"/>
            </a:xfrm>
            <a:prstGeom prst="rect">
              <a:avLst/>
            </a:prstGeom>
            <a:solidFill>
              <a:schemeClr val="bg1"/>
            </a:solidFill>
            <a:ln w="9525">
              <a:solidFill>
                <a:schemeClr val="tx1"/>
              </a:solidFill>
              <a:miter lim="800000"/>
              <a:headEnd/>
              <a:tailEnd/>
            </a:ln>
          </p:spPr>
          <p:txBody>
            <a:bodyPr/>
            <a:lstStyle/>
            <a:p>
              <a:pPr algn="ctr" eaLnBrk="0" hangingPunct="0">
                <a:spcBef>
                  <a:spcPct val="50000"/>
                </a:spcBef>
              </a:pPr>
              <a:r>
                <a:rPr lang="en-US" sz="1600" b="0" dirty="0" smtClean="0">
                  <a:solidFill>
                    <a:schemeClr val="tx1"/>
                  </a:solidFill>
                </a:rPr>
                <a:t>NetCDF4 Level 2 &amp;3</a:t>
              </a:r>
              <a:endParaRPr lang="en-US" sz="1600" b="0" dirty="0">
                <a:solidFill>
                  <a:schemeClr val="tx1"/>
                </a:solidFill>
              </a:endParaRPr>
            </a:p>
          </p:txBody>
        </p:sp>
        <p:cxnSp>
          <p:nvCxnSpPr>
            <p:cNvPr id="114715" name="AutoShape 70"/>
            <p:cNvCxnSpPr>
              <a:cxnSpLocks noChangeShapeType="1"/>
              <a:stCxn id="114732" idx="2"/>
              <a:endCxn id="114722" idx="0"/>
            </p:cNvCxnSpPr>
            <p:nvPr/>
          </p:nvCxnSpPr>
          <p:spPr bwMode="auto">
            <a:xfrm rot="5400000">
              <a:off x="1819" y="1828"/>
              <a:ext cx="335" cy="1760"/>
            </a:xfrm>
            <a:prstGeom prst="bentConnector3">
              <a:avLst>
                <a:gd name="adj1" fmla="val 50000"/>
              </a:avLst>
            </a:prstGeom>
            <a:noFill/>
            <a:ln w="9525">
              <a:solidFill>
                <a:schemeClr val="tx1"/>
              </a:solidFill>
              <a:miter lim="800000"/>
              <a:headEnd/>
              <a:tailEnd type="triangle" w="med" len="med"/>
            </a:ln>
          </p:spPr>
        </p:cxnSp>
        <p:cxnSp>
          <p:nvCxnSpPr>
            <p:cNvPr id="114717" name="AutoShape 72"/>
            <p:cNvCxnSpPr>
              <a:cxnSpLocks noChangeShapeType="1"/>
              <a:stCxn id="114722" idx="3"/>
              <a:endCxn id="114714" idx="1"/>
            </p:cNvCxnSpPr>
            <p:nvPr/>
          </p:nvCxnSpPr>
          <p:spPr bwMode="auto">
            <a:xfrm>
              <a:off x="1683" y="2982"/>
              <a:ext cx="373" cy="123"/>
            </a:xfrm>
            <a:prstGeom prst="bentConnector3">
              <a:avLst>
                <a:gd name="adj1" fmla="val 50000"/>
              </a:avLst>
            </a:prstGeom>
            <a:noFill/>
            <a:ln w="9525">
              <a:solidFill>
                <a:schemeClr val="tx1"/>
              </a:solidFill>
              <a:miter lim="800000"/>
              <a:headEnd/>
              <a:tailEnd type="triangle" w="med" len="med"/>
            </a:ln>
          </p:spPr>
        </p:cxnSp>
        <p:sp>
          <p:nvSpPr>
            <p:cNvPr id="114718" name="Text Box 73"/>
            <p:cNvSpPr txBox="1">
              <a:spLocks noChangeArrowheads="1"/>
            </p:cNvSpPr>
            <p:nvPr/>
          </p:nvSpPr>
          <p:spPr bwMode="auto">
            <a:xfrm>
              <a:off x="312" y="2078"/>
              <a:ext cx="912" cy="330"/>
            </a:xfrm>
            <a:prstGeom prst="rect">
              <a:avLst/>
            </a:prstGeom>
            <a:solidFill>
              <a:schemeClr val="bg1"/>
            </a:solidFill>
            <a:ln w="9525">
              <a:solidFill>
                <a:schemeClr val="tx1"/>
              </a:solidFill>
              <a:miter lim="800000"/>
              <a:headEnd/>
              <a:tailEnd/>
            </a:ln>
          </p:spPr>
          <p:txBody>
            <a:bodyPr>
              <a:spAutoFit/>
            </a:bodyPr>
            <a:lstStyle/>
            <a:p>
              <a:pPr algn="ctr" eaLnBrk="0" hangingPunct="0"/>
              <a:r>
                <a:rPr lang="en-US" sz="1400" b="0" dirty="0" smtClean="0">
                  <a:solidFill>
                    <a:schemeClr val="tx1"/>
                  </a:solidFill>
                </a:rPr>
                <a:t>GFS or Other Wind Directions</a:t>
              </a:r>
              <a:endParaRPr lang="en-US" sz="1400" b="0" dirty="0">
                <a:solidFill>
                  <a:schemeClr val="tx1"/>
                </a:solidFill>
              </a:endParaRPr>
            </a:p>
          </p:txBody>
        </p:sp>
        <p:cxnSp>
          <p:nvCxnSpPr>
            <p:cNvPr id="114719" name="AutoShape 74"/>
            <p:cNvCxnSpPr>
              <a:cxnSpLocks noChangeShapeType="1"/>
              <a:stCxn id="114718" idx="2"/>
            </p:cNvCxnSpPr>
            <p:nvPr/>
          </p:nvCxnSpPr>
          <p:spPr bwMode="auto">
            <a:xfrm rot="16200000" flipH="1">
              <a:off x="1781" y="1395"/>
              <a:ext cx="300" cy="2325"/>
            </a:xfrm>
            <a:prstGeom prst="bentConnector2">
              <a:avLst/>
            </a:prstGeom>
            <a:noFill/>
            <a:ln w="9525">
              <a:solidFill>
                <a:schemeClr val="tx1"/>
              </a:solidFill>
              <a:miter lim="800000"/>
              <a:headEnd/>
              <a:tailEnd type="triangle" w="med" len="med"/>
            </a:ln>
          </p:spPr>
        </p:cxnSp>
      </p:grpSp>
      <p:cxnSp>
        <p:nvCxnSpPr>
          <p:cNvPr id="59" name="Straight Connector 58"/>
          <p:cNvCxnSpPr>
            <a:stCxn id="114733" idx="2"/>
          </p:cNvCxnSpPr>
          <p:nvPr/>
        </p:nvCxnSpPr>
        <p:spPr bwMode="auto">
          <a:xfrm rot="5400000">
            <a:off x="5650001" y="4103781"/>
            <a:ext cx="252369" cy="4802"/>
          </a:xfrm>
          <a:prstGeom prst="line">
            <a:avLst/>
          </a:prstGeom>
          <a:noFill/>
          <a:ln w="9525" cap="flat" cmpd="sng" algn="ctr">
            <a:solidFill>
              <a:srgbClr val="0C2A8C"/>
            </a:solidFill>
            <a:prstDash val="solid"/>
            <a:round/>
            <a:headEnd type="none" w="med" len="med"/>
            <a:tailEnd type="triangle" w="med" len="med"/>
          </a:ln>
          <a:effectLst/>
        </p:spPr>
      </p:cxnSp>
      <p:cxnSp>
        <p:nvCxnSpPr>
          <p:cNvPr id="61" name="Straight Arrow Connector 60"/>
          <p:cNvCxnSpPr/>
          <p:nvPr/>
        </p:nvCxnSpPr>
        <p:spPr bwMode="auto">
          <a:xfrm rot="10800000">
            <a:off x="4572003" y="4232366"/>
            <a:ext cx="1227907" cy="1588"/>
          </a:xfrm>
          <a:prstGeom prst="straightConnector1">
            <a:avLst/>
          </a:prstGeom>
          <a:noFill/>
          <a:ln w="9525" cap="flat" cmpd="sng" algn="ctr">
            <a:solidFill>
              <a:srgbClr val="0C2A8C"/>
            </a:solidFill>
            <a:prstDash val="solid"/>
            <a:round/>
            <a:headEnd type="none" w="med" len="med"/>
            <a:tailEnd type="arrow"/>
          </a:ln>
          <a:effectLst/>
        </p:spPr>
      </p:cxnSp>
      <p:cxnSp>
        <p:nvCxnSpPr>
          <p:cNvPr id="64" name="Straight Arrow Connector 63"/>
          <p:cNvCxnSpPr>
            <a:stCxn id="114734" idx="2"/>
          </p:cNvCxnSpPr>
          <p:nvPr/>
        </p:nvCxnSpPr>
        <p:spPr bwMode="auto">
          <a:xfrm rot="5400000">
            <a:off x="3212466" y="4098564"/>
            <a:ext cx="252371" cy="15239"/>
          </a:xfrm>
          <a:prstGeom prst="straightConnector1">
            <a:avLst/>
          </a:prstGeom>
          <a:noFill/>
          <a:ln w="9525" cap="flat" cmpd="sng" algn="ctr">
            <a:solidFill>
              <a:srgbClr val="0C2A8C"/>
            </a:solidFill>
            <a:prstDash val="solid"/>
            <a:round/>
            <a:headEnd type="none" w="med" len="med"/>
            <a:tailEnd type="arrow"/>
          </a:ln>
          <a:effectLst/>
        </p:spPr>
      </p:cxnSp>
      <p:cxnSp>
        <p:nvCxnSpPr>
          <p:cNvPr id="70" name="Straight Arrow Connector 69"/>
          <p:cNvCxnSpPr>
            <a:stCxn id="114714" idx="3"/>
            <a:endCxn id="114712" idx="1"/>
          </p:cNvCxnSpPr>
          <p:nvPr/>
        </p:nvCxnSpPr>
        <p:spPr bwMode="auto">
          <a:xfrm flipV="1">
            <a:off x="4724253" y="4875550"/>
            <a:ext cx="617640" cy="1250"/>
          </a:xfrm>
          <a:prstGeom prst="straightConnector1">
            <a:avLst/>
          </a:prstGeom>
          <a:noFill/>
          <a:ln w="9525" cap="flat" cmpd="sng" algn="ctr">
            <a:solidFill>
              <a:schemeClr val="tx1"/>
            </a:solidFill>
            <a:prstDash val="solid"/>
            <a:round/>
            <a:headEnd type="none" w="med" len="med"/>
            <a:tailEnd type="arrow"/>
          </a:ln>
          <a:effectLst/>
        </p:spPr>
      </p:cxnSp>
      <p:cxnSp>
        <p:nvCxnSpPr>
          <p:cNvPr id="72" name="Straight Arrow Connector 71"/>
          <p:cNvCxnSpPr>
            <a:stCxn id="114712" idx="3"/>
          </p:cNvCxnSpPr>
          <p:nvPr/>
        </p:nvCxnSpPr>
        <p:spPr bwMode="auto">
          <a:xfrm flipV="1">
            <a:off x="6789546" y="4853189"/>
            <a:ext cx="635124" cy="22361"/>
          </a:xfrm>
          <a:prstGeom prst="straightConnector1">
            <a:avLst/>
          </a:prstGeom>
          <a:noFill/>
          <a:ln w="9525" cap="flat" cmpd="sng" algn="ctr">
            <a:solidFill>
              <a:schemeClr val="tx1"/>
            </a:solidFill>
            <a:prstDash val="solid"/>
            <a:round/>
            <a:headEnd type="none" w="med" len="med"/>
            <a:tailEnd type="arrow"/>
          </a:ln>
          <a:effectLst/>
        </p:spPr>
      </p:cxnSp>
      <p:cxnSp>
        <p:nvCxnSpPr>
          <p:cNvPr id="75" name="Straight Arrow Connector 74"/>
          <p:cNvCxnSpPr>
            <a:stCxn id="114713" idx="2"/>
          </p:cNvCxnSpPr>
          <p:nvPr/>
        </p:nvCxnSpPr>
        <p:spPr bwMode="auto">
          <a:xfrm rot="16200000" flipH="1">
            <a:off x="7763595" y="5651460"/>
            <a:ext cx="749100" cy="2612"/>
          </a:xfrm>
          <a:prstGeom prst="straightConnector1">
            <a:avLst/>
          </a:prstGeom>
          <a:noFill/>
          <a:ln w="9525" cap="flat" cmpd="sng" algn="ctr">
            <a:solidFill>
              <a:schemeClr val="tx1"/>
            </a:solidFill>
            <a:prstDash val="solid"/>
            <a:round/>
            <a:headEnd type="none" w="med" len="med"/>
            <a:tailEnd type="arrow"/>
          </a:ln>
          <a:effectLst/>
        </p:spPr>
      </p:cxnSp>
      <p:sp>
        <p:nvSpPr>
          <p:cNvPr id="52" name="Rectangle 51"/>
          <p:cNvSpPr/>
          <p:nvPr/>
        </p:nvSpPr>
        <p:spPr bwMode="auto">
          <a:xfrm>
            <a:off x="2923504" y="5525038"/>
            <a:ext cx="2189409" cy="360608"/>
          </a:xfrm>
          <a:prstGeom prst="rect">
            <a:avLst/>
          </a:prstGeom>
          <a:solidFill>
            <a:schemeClr val="accent1"/>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tx1"/>
                </a:solidFill>
                <a:effectLst/>
                <a:latin typeface="Arial" pitchFamily="-107" charset="0"/>
              </a:rPr>
              <a:t>          Validation</a:t>
            </a:r>
            <a:endParaRPr kumimoji="0" lang="en-US" sz="1600" b="0" i="0" u="none" strike="noStrike" cap="none" normalizeH="0" baseline="0" dirty="0">
              <a:ln>
                <a:noFill/>
              </a:ln>
              <a:solidFill>
                <a:schemeClr val="tx1"/>
              </a:solidFill>
              <a:effectLst/>
              <a:latin typeface="Arial" pitchFamily="-107" charset="0"/>
            </a:endParaRPr>
          </a:p>
        </p:txBody>
      </p:sp>
      <p:cxnSp>
        <p:nvCxnSpPr>
          <p:cNvPr id="54" name="Straight Arrow Connector 53"/>
          <p:cNvCxnSpPr/>
          <p:nvPr/>
        </p:nvCxnSpPr>
        <p:spPr bwMode="auto">
          <a:xfrm>
            <a:off x="5177306" y="5679583"/>
            <a:ext cx="708339" cy="373487"/>
          </a:xfrm>
          <a:prstGeom prst="straightConnector1">
            <a:avLst/>
          </a:prstGeom>
          <a:noFill/>
          <a:ln w="9525" cap="flat" cmpd="sng" algn="ctr">
            <a:solidFill>
              <a:srgbClr val="0C2A8C"/>
            </a:solidFill>
            <a:prstDash val="solid"/>
            <a:round/>
            <a:headEnd type="none" w="med" len="med"/>
            <a:tailEnd type="arrow"/>
          </a:ln>
          <a:effectLst/>
        </p:spPr>
      </p:cxnSp>
      <p:cxnSp>
        <p:nvCxnSpPr>
          <p:cNvPr id="66" name="Straight Arrow Connector 65"/>
          <p:cNvCxnSpPr>
            <a:stCxn id="114714" idx="2"/>
            <a:endCxn id="52" idx="0"/>
          </p:cNvCxnSpPr>
          <p:nvPr/>
        </p:nvCxnSpPr>
        <p:spPr bwMode="auto">
          <a:xfrm rot="16200000" flipH="1">
            <a:off x="3837599" y="5344428"/>
            <a:ext cx="343438" cy="17782"/>
          </a:xfrm>
          <a:prstGeom prst="straightConnector1">
            <a:avLst/>
          </a:prstGeom>
          <a:noFill/>
          <a:ln w="9525" cap="flat" cmpd="sng" algn="ctr">
            <a:solidFill>
              <a:srgbClr val="0C2A8C"/>
            </a:solidFill>
            <a:prstDash val="solid"/>
            <a:round/>
            <a:headEnd type="none" w="med" len="med"/>
            <a:tailEnd type="arrow"/>
          </a:ln>
          <a:effectLst/>
        </p:spPr>
      </p:cxnSp>
      <p:sp>
        <p:nvSpPr>
          <p:cNvPr id="73" name="Rectangle 72"/>
          <p:cNvSpPr/>
          <p:nvPr/>
        </p:nvSpPr>
        <p:spPr bwMode="auto">
          <a:xfrm>
            <a:off x="412123" y="5241701"/>
            <a:ext cx="1725769" cy="978794"/>
          </a:xfrm>
          <a:prstGeom prst="rect">
            <a:avLst/>
          </a:prstGeom>
          <a:noFill/>
          <a:ln w="635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1" i="0" u="none" strike="noStrike" cap="none" normalizeH="0" baseline="0">
              <a:ln>
                <a:noFill/>
              </a:ln>
              <a:solidFill>
                <a:srgbClr val="0C2A8C"/>
              </a:solidFill>
              <a:effectLst/>
              <a:latin typeface="Arial" pitchFamily="-107" charset="0"/>
            </a:endParaRPr>
          </a:p>
        </p:txBody>
      </p:sp>
      <p:sp>
        <p:nvSpPr>
          <p:cNvPr id="74" name="TextBox 73"/>
          <p:cNvSpPr txBox="1"/>
          <p:nvPr/>
        </p:nvSpPr>
        <p:spPr>
          <a:xfrm>
            <a:off x="502276" y="5409127"/>
            <a:ext cx="1473737" cy="830997"/>
          </a:xfrm>
          <a:prstGeom prst="rect">
            <a:avLst/>
          </a:prstGeom>
          <a:noFill/>
        </p:spPr>
        <p:txBody>
          <a:bodyPr wrap="none" rtlCol="0">
            <a:spAutoFit/>
          </a:bodyPr>
          <a:lstStyle/>
          <a:p>
            <a:r>
              <a:rPr lang="en-US" sz="1600" b="0" dirty="0" smtClean="0">
                <a:solidFill>
                  <a:schemeClr val="tx1"/>
                </a:solidFill>
              </a:rPr>
              <a:t>Buoy Winds</a:t>
            </a:r>
          </a:p>
          <a:p>
            <a:r>
              <a:rPr lang="en-US" sz="1600" b="0" dirty="0" smtClean="0">
                <a:solidFill>
                  <a:schemeClr val="tx1"/>
                </a:solidFill>
              </a:rPr>
              <a:t>ASCAT Winds</a:t>
            </a:r>
          </a:p>
          <a:p>
            <a:r>
              <a:rPr lang="en-US" sz="1600" b="0" dirty="0" smtClean="0">
                <a:solidFill>
                  <a:schemeClr val="tx1"/>
                </a:solidFill>
              </a:rPr>
              <a:t>Model Winds</a:t>
            </a:r>
            <a:endParaRPr lang="en-US" sz="1600" b="0" dirty="0">
              <a:solidFill>
                <a:schemeClr val="tx1"/>
              </a:solidFill>
            </a:endParaRPr>
          </a:p>
        </p:txBody>
      </p:sp>
      <p:cxnSp>
        <p:nvCxnSpPr>
          <p:cNvPr id="77" name="Straight Arrow Connector 76"/>
          <p:cNvCxnSpPr>
            <a:stCxn id="73" idx="3"/>
            <a:endCxn id="52" idx="1"/>
          </p:cNvCxnSpPr>
          <p:nvPr/>
        </p:nvCxnSpPr>
        <p:spPr bwMode="auto">
          <a:xfrm flipV="1">
            <a:off x="2137892" y="5705342"/>
            <a:ext cx="785612" cy="25756"/>
          </a:xfrm>
          <a:prstGeom prst="straightConnector1">
            <a:avLst/>
          </a:prstGeom>
          <a:noFill/>
          <a:ln w="9525" cap="flat" cmpd="sng" algn="ctr">
            <a:solidFill>
              <a:srgbClr val="0C2A8C"/>
            </a:solidFill>
            <a:prstDash val="solid"/>
            <a:round/>
            <a:headEnd type="none" w="med" len="med"/>
            <a:tailEnd type="arrow"/>
          </a:ln>
          <a:effectLst/>
        </p:spPr>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r>
              <a:rPr lang="en-US" dirty="0" smtClean="0">
                <a:solidFill>
                  <a:srgbClr val="003399"/>
                </a:solidFill>
              </a:rPr>
              <a:t>System Upgrades During Transition to Operations</a:t>
            </a:r>
          </a:p>
        </p:txBody>
      </p:sp>
      <p:sp>
        <p:nvSpPr>
          <p:cNvPr id="420867" name="Rectangle 3"/>
          <p:cNvSpPr>
            <a:spLocks noGrp="1" noChangeArrowheads="1"/>
          </p:cNvSpPr>
          <p:nvPr>
            <p:ph type="body" idx="1"/>
          </p:nvPr>
        </p:nvSpPr>
        <p:spPr>
          <a:xfrm>
            <a:off x="197068" y="772510"/>
            <a:ext cx="8946931" cy="5562600"/>
          </a:xfrm>
        </p:spPr>
        <p:txBody>
          <a:bodyPr/>
          <a:lstStyle/>
          <a:p>
            <a:pPr lvl="1"/>
            <a:r>
              <a:rPr lang="en-US" sz="2400" dirty="0" smtClean="0"/>
              <a:t>Improved data flow </a:t>
            </a:r>
          </a:p>
          <a:p>
            <a:pPr lvl="2"/>
            <a:r>
              <a:rPr lang="en-US" sz="2000" dirty="0" smtClean="0"/>
              <a:t>Data directly from the providers - eliminate CLASS from front end</a:t>
            </a:r>
          </a:p>
          <a:p>
            <a:pPr lvl="1"/>
            <a:r>
              <a:rPr lang="en-US" sz="2400" dirty="0" smtClean="0"/>
              <a:t>New front end data </a:t>
            </a:r>
            <a:r>
              <a:rPr lang="en-US" sz="2400" dirty="0" err="1" smtClean="0"/>
              <a:t>ingestor</a:t>
            </a:r>
            <a:r>
              <a:rPr lang="en-US" sz="2400" dirty="0" smtClean="0"/>
              <a:t> </a:t>
            </a:r>
          </a:p>
          <a:p>
            <a:pPr lvl="2"/>
            <a:r>
              <a:rPr lang="en-US" sz="2000" dirty="0" smtClean="0"/>
              <a:t>Read all satellite data formats and create a standard metadata / data file format for use by all product processing</a:t>
            </a:r>
          </a:p>
          <a:p>
            <a:pPr lvl="2"/>
            <a:r>
              <a:rPr lang="en-US" sz="2000" dirty="0" smtClean="0"/>
              <a:t>Capability to handle much larger data sets (5k x 20k and larger)</a:t>
            </a:r>
          </a:p>
          <a:p>
            <a:pPr lvl="1"/>
            <a:r>
              <a:rPr lang="en-US" sz="2400" dirty="0" smtClean="0"/>
              <a:t>Improved Land Masking</a:t>
            </a:r>
          </a:p>
          <a:p>
            <a:pPr lvl="1"/>
            <a:r>
              <a:rPr lang="en-US" sz="2400" dirty="0" smtClean="0"/>
              <a:t>Improved Model Wind Directions </a:t>
            </a:r>
          </a:p>
          <a:p>
            <a:pPr lvl="2"/>
            <a:r>
              <a:rPr lang="en-US" sz="2000" dirty="0" smtClean="0"/>
              <a:t>NCEP Global Forecast System replacing NOGAPS</a:t>
            </a:r>
          </a:p>
          <a:p>
            <a:pPr lvl="2"/>
            <a:r>
              <a:rPr lang="en-US" sz="2000" dirty="0" smtClean="0"/>
              <a:t>SAR Derived Wind Directions</a:t>
            </a:r>
          </a:p>
          <a:p>
            <a:pPr lvl="1"/>
            <a:r>
              <a:rPr lang="en-US" sz="2400" dirty="0" smtClean="0"/>
              <a:t>Automate Validation</a:t>
            </a:r>
          </a:p>
          <a:p>
            <a:pPr lvl="1"/>
            <a:r>
              <a:rPr lang="en-US" sz="2400" dirty="0" smtClean="0"/>
              <a:t>Documentation Standards</a:t>
            </a:r>
          </a:p>
          <a:p>
            <a:pPr lvl="1"/>
            <a:r>
              <a:rPr lang="en-US" sz="2400" dirty="0" smtClean="0"/>
              <a:t>Product Delivery via </a:t>
            </a:r>
            <a:r>
              <a:rPr lang="en-US" sz="2400" dirty="0" err="1" smtClean="0"/>
              <a:t>CoastWatch</a:t>
            </a:r>
            <a:endParaRPr lang="en-US" sz="2400" dirty="0" smtClean="0"/>
          </a:p>
          <a:p>
            <a:pPr lvl="1"/>
            <a:r>
              <a:rPr lang="en-US" sz="2400" dirty="0" smtClean="0"/>
              <a:t>Implement Parallel Processing</a:t>
            </a:r>
            <a:endParaRPr lang="en-US"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44321" y="158728"/>
            <a:ext cx="8229600" cy="563562"/>
          </a:xfrm>
        </p:spPr>
        <p:txBody>
          <a:bodyPr/>
          <a:lstStyle/>
          <a:p>
            <a:r>
              <a:rPr lang="en-US" sz="2800" dirty="0" smtClean="0"/>
              <a:t>Sources of Wind Direction Information</a:t>
            </a:r>
            <a:endParaRPr lang="en-US" sz="2800" dirty="0"/>
          </a:p>
        </p:txBody>
      </p:sp>
      <p:sp>
        <p:nvSpPr>
          <p:cNvPr id="7171" name="Rectangle 3"/>
          <p:cNvSpPr>
            <a:spLocks noGrp="1" noChangeArrowheads="1"/>
          </p:cNvSpPr>
          <p:nvPr>
            <p:ph type="body" idx="1"/>
          </p:nvPr>
        </p:nvSpPr>
        <p:spPr>
          <a:xfrm>
            <a:off x="0" y="883276"/>
            <a:ext cx="3902299" cy="3733800"/>
          </a:xfrm>
          <a:ln>
            <a:noFill/>
          </a:ln>
        </p:spPr>
        <p:txBody>
          <a:bodyPr/>
          <a:lstStyle/>
          <a:p>
            <a:pPr>
              <a:lnSpc>
                <a:spcPct val="80000"/>
              </a:lnSpc>
              <a:buFontTx/>
              <a:buNone/>
            </a:pPr>
            <a:r>
              <a:rPr lang="en-US" sz="1600" b="1" dirty="0"/>
              <a:t>Synthetic aperture radar (SAR) wind speed measurements require </a:t>
            </a:r>
            <a:r>
              <a:rPr lang="en-US" sz="1600" b="1" i="1" dirty="0"/>
              <a:t>a priori </a:t>
            </a:r>
            <a:r>
              <a:rPr lang="en-US" sz="1600" b="1" dirty="0"/>
              <a:t>information on SAR wind direction.  </a:t>
            </a:r>
            <a:endParaRPr lang="en-US" sz="1600" b="1" dirty="0" smtClean="0"/>
          </a:p>
          <a:p>
            <a:pPr>
              <a:lnSpc>
                <a:spcPct val="80000"/>
              </a:lnSpc>
              <a:buFontTx/>
              <a:buNone/>
            </a:pPr>
            <a:endParaRPr lang="en-US" sz="1600" dirty="0" smtClean="0"/>
          </a:p>
          <a:p>
            <a:pPr>
              <a:lnSpc>
                <a:spcPct val="80000"/>
              </a:lnSpc>
              <a:buFontTx/>
              <a:buNone/>
            </a:pPr>
            <a:r>
              <a:rPr lang="en-US" sz="2000" b="1" dirty="0" smtClean="0"/>
              <a:t>Sources: </a:t>
            </a:r>
            <a:endParaRPr lang="en-US" sz="2000" b="1" dirty="0"/>
          </a:p>
          <a:p>
            <a:pPr>
              <a:lnSpc>
                <a:spcPct val="80000"/>
              </a:lnSpc>
            </a:pPr>
            <a:r>
              <a:rPr lang="en-US" sz="1800" b="1" dirty="0" smtClean="0"/>
              <a:t>NOAA Global Forecast System (GFS),</a:t>
            </a:r>
          </a:p>
          <a:p>
            <a:pPr lvl="1">
              <a:lnSpc>
                <a:spcPct val="80000"/>
              </a:lnSpc>
            </a:pPr>
            <a:endParaRPr lang="en-US" sz="1800" b="1" dirty="0" smtClean="0"/>
          </a:p>
          <a:p>
            <a:pPr>
              <a:lnSpc>
                <a:spcPct val="80000"/>
              </a:lnSpc>
            </a:pPr>
            <a:r>
              <a:rPr lang="en-US" sz="1800" b="1" dirty="0" smtClean="0"/>
              <a:t>Navy </a:t>
            </a:r>
            <a:r>
              <a:rPr lang="en-US" sz="1800" b="1" dirty="0"/>
              <a:t>Operational Global Atmospheric Prediction </a:t>
            </a:r>
            <a:r>
              <a:rPr lang="en-US" sz="1800" b="1" dirty="0" smtClean="0"/>
              <a:t>System (NOGAPS),</a:t>
            </a:r>
          </a:p>
          <a:p>
            <a:pPr lvl="1">
              <a:lnSpc>
                <a:spcPct val="80000"/>
              </a:lnSpc>
            </a:pPr>
            <a:endParaRPr lang="en-US" sz="1800" b="1" dirty="0"/>
          </a:p>
          <a:p>
            <a:pPr>
              <a:lnSpc>
                <a:spcPct val="80000"/>
              </a:lnSpc>
            </a:pPr>
            <a:r>
              <a:rPr lang="en-US" sz="1800" b="1" dirty="0" smtClean="0"/>
              <a:t>NOAA </a:t>
            </a:r>
            <a:r>
              <a:rPr lang="en-US" sz="1800" b="1" dirty="0"/>
              <a:t>Atlantic Oceanographic and Meteorological Laboratory </a:t>
            </a:r>
            <a:r>
              <a:rPr lang="en-US" sz="1800" b="1" dirty="0" smtClean="0"/>
              <a:t> (AOML) Surface </a:t>
            </a:r>
            <a:r>
              <a:rPr lang="en-US" sz="1800" b="1" dirty="0"/>
              <a:t>Wind Analysis, </a:t>
            </a:r>
            <a:endParaRPr lang="en-US" sz="1800" b="1" dirty="0" smtClean="0"/>
          </a:p>
          <a:p>
            <a:pPr lvl="1">
              <a:lnSpc>
                <a:spcPct val="80000"/>
              </a:lnSpc>
            </a:pPr>
            <a:endParaRPr lang="en-US" sz="1800" b="1" dirty="0"/>
          </a:p>
          <a:p>
            <a:pPr>
              <a:lnSpc>
                <a:spcPct val="80000"/>
              </a:lnSpc>
            </a:pPr>
            <a:r>
              <a:rPr lang="en-US" sz="1800" b="1" dirty="0"/>
              <a:t>National Oceanographic Partnership </a:t>
            </a:r>
            <a:r>
              <a:rPr lang="en-US" sz="1800" b="1" dirty="0" smtClean="0"/>
              <a:t>Program (NOPP)  </a:t>
            </a:r>
            <a:r>
              <a:rPr lang="en-US" sz="1800" b="1" dirty="0"/>
              <a:t>winds, and </a:t>
            </a:r>
            <a:endParaRPr lang="en-US" sz="1800" b="1" dirty="0" smtClean="0"/>
          </a:p>
          <a:p>
            <a:pPr lvl="1">
              <a:lnSpc>
                <a:spcPct val="80000"/>
              </a:lnSpc>
            </a:pPr>
            <a:endParaRPr lang="en-US" sz="1800" b="1" dirty="0"/>
          </a:p>
          <a:p>
            <a:pPr>
              <a:lnSpc>
                <a:spcPct val="80000"/>
              </a:lnSpc>
            </a:pPr>
            <a:r>
              <a:rPr lang="en-US" sz="1800" dirty="0" smtClean="0"/>
              <a:t>Wind-aligned features in the SAR image itself. </a:t>
            </a:r>
            <a:endParaRPr lang="en-US" sz="1800" dirty="0"/>
          </a:p>
        </p:txBody>
      </p:sp>
      <p:pic>
        <p:nvPicPr>
          <p:cNvPr id="7175" name="Picture 7" descr="Wind_directions"/>
          <p:cNvPicPr>
            <a:picLocks noChangeAspect="1" noChangeArrowheads="1"/>
          </p:cNvPicPr>
          <p:nvPr/>
        </p:nvPicPr>
        <p:blipFill>
          <a:blip r:embed="rId2"/>
          <a:srcRect/>
          <a:stretch>
            <a:fillRect/>
          </a:stretch>
        </p:blipFill>
        <p:spPr bwMode="auto">
          <a:xfrm>
            <a:off x="3886200" y="685800"/>
            <a:ext cx="5151550" cy="4964221"/>
          </a:xfrm>
          <a:prstGeom prst="rect">
            <a:avLst/>
          </a:prstGeom>
          <a:noFill/>
        </p:spPr>
      </p:pic>
      <p:sp>
        <p:nvSpPr>
          <p:cNvPr id="7176" name="WordArt 8"/>
          <p:cNvSpPr>
            <a:spLocks noChangeArrowheads="1" noChangeShapeType="1" noTextEdit="1"/>
          </p:cNvSpPr>
          <p:nvPr/>
        </p:nvSpPr>
        <p:spPr bwMode="auto">
          <a:xfrm>
            <a:off x="152400" y="304800"/>
            <a:ext cx="457200" cy="381000"/>
          </a:xfrm>
          <a:prstGeom prst="rect">
            <a:avLst/>
          </a:prstGeom>
        </p:spPr>
        <p:txBody>
          <a:bodyPr wrap="none" fromWordArt="1">
            <a:prstTxWarp prst="textPlain">
              <a:avLst>
                <a:gd name="adj" fmla="val 50000"/>
              </a:avLst>
            </a:prstTxWarp>
          </a:bodyPr>
          <a:lstStyle/>
          <a:p>
            <a:pPr algn="ctr"/>
            <a:endParaRPr lang="en-US" sz="3600" kern="10" dirty="0">
              <a:ln w="9525">
                <a:noFill/>
                <a:round/>
                <a:headEnd/>
                <a:tailEnd/>
              </a:ln>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Impact"/>
            </a:endParaRPr>
          </a:p>
        </p:txBody>
      </p:sp>
      <p:sp>
        <p:nvSpPr>
          <p:cNvPr id="9" name="TextBox 8"/>
          <p:cNvSpPr txBox="1"/>
          <p:nvPr/>
        </p:nvSpPr>
        <p:spPr>
          <a:xfrm>
            <a:off x="4765183" y="5795492"/>
            <a:ext cx="3340979" cy="338554"/>
          </a:xfrm>
          <a:prstGeom prst="rect">
            <a:avLst/>
          </a:prstGeom>
          <a:noFill/>
        </p:spPr>
        <p:txBody>
          <a:bodyPr wrap="none" rtlCol="0">
            <a:spAutoFit/>
          </a:bodyPr>
          <a:lstStyle/>
          <a:p>
            <a:r>
              <a:rPr lang="en-US" sz="1600" dirty="0" smtClean="0"/>
              <a:t>    NOGAPS                           GFS</a:t>
            </a:r>
            <a:endParaRPr lang="en-US" sz="160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sz="2800">
                <a:solidFill>
                  <a:schemeClr val="accent2"/>
                </a:solidFill>
                <a:latin typeface="Times New Roman" pitchFamily="18" charset="0"/>
              </a:rPr>
              <a:t>CoastWatch</a:t>
            </a:r>
          </a:p>
        </p:txBody>
      </p:sp>
      <p:sp>
        <p:nvSpPr>
          <p:cNvPr id="648195" name="Rectangle 3"/>
          <p:cNvSpPr>
            <a:spLocks noGrp="1" noChangeArrowheads="1"/>
          </p:cNvSpPr>
          <p:nvPr>
            <p:ph type="body" idx="1"/>
          </p:nvPr>
        </p:nvSpPr>
        <p:spPr>
          <a:xfrm>
            <a:off x="3067050" y="1106488"/>
            <a:ext cx="5794375" cy="5218112"/>
          </a:xfrm>
        </p:spPr>
        <p:txBody>
          <a:bodyPr/>
          <a:lstStyle/>
          <a:p>
            <a:pPr>
              <a:buFontTx/>
              <a:buNone/>
            </a:pPr>
            <a:r>
              <a:rPr lang="en-US" sz="2800" b="1" u="sng">
                <a:latin typeface="Times New Roman" pitchFamily="18" charset="0"/>
              </a:rPr>
              <a:t>CoastWatch</a:t>
            </a:r>
            <a:r>
              <a:rPr lang="en-US">
                <a:latin typeface="Times New Roman" pitchFamily="18" charset="0"/>
              </a:rPr>
              <a:t>:</a:t>
            </a:r>
            <a:r>
              <a:rPr lang="en-US"/>
              <a:t>  </a:t>
            </a:r>
          </a:p>
          <a:p>
            <a:pPr>
              <a:buFontTx/>
              <a:buNone/>
            </a:pPr>
            <a:r>
              <a:rPr lang="en-US" b="1"/>
              <a:t>    </a:t>
            </a:r>
            <a:r>
              <a:rPr lang="en-US" b="1">
                <a:latin typeface="Times New Roman" pitchFamily="18" charset="0"/>
              </a:rPr>
              <a:t>A national program within NOAA to produce and distribute satellite-derived ocean products via regional NOAA laboratories that provide local user support to a diverse marine user community (Atlantic, Pacific, Gulf of Mexico/Caribbean, Great Lakes, Hawaii, and Alaska).</a:t>
            </a:r>
          </a:p>
        </p:txBody>
      </p:sp>
      <p:grpSp>
        <p:nvGrpSpPr>
          <p:cNvPr id="2" name="Group 4"/>
          <p:cNvGrpSpPr>
            <a:grpSpLocks/>
          </p:cNvGrpSpPr>
          <p:nvPr/>
        </p:nvGrpSpPr>
        <p:grpSpPr bwMode="auto">
          <a:xfrm>
            <a:off x="274638" y="1009650"/>
            <a:ext cx="2533650" cy="1871663"/>
            <a:chOff x="90" y="12"/>
            <a:chExt cx="765" cy="565"/>
          </a:xfrm>
        </p:grpSpPr>
        <p:graphicFrame>
          <p:nvGraphicFramePr>
            <p:cNvPr id="648197" name="Object 5"/>
            <p:cNvGraphicFramePr>
              <a:graphicFrameLocks noChangeAspect="1"/>
            </p:cNvGraphicFramePr>
            <p:nvPr/>
          </p:nvGraphicFramePr>
          <p:xfrm>
            <a:off x="365" y="12"/>
            <a:ext cx="234" cy="365"/>
          </p:xfrm>
          <a:graphic>
            <a:graphicData uri="http://schemas.openxmlformats.org/presentationml/2006/ole">
              <mc:AlternateContent xmlns:mc="http://schemas.openxmlformats.org/markup-compatibility/2006">
                <mc:Choice xmlns:v="urn:schemas-microsoft-com:vml" Requires="v">
                  <p:oleObj spid="_x0000_s476166" r:id="rId3" imgW="1142454" imgH="1777778" progId="Photoshop.Image.9">
                    <p:embed/>
                  </p:oleObj>
                </mc:Choice>
                <mc:Fallback>
                  <p:oleObj r:id="rId3" imgW="1142454" imgH="1777778" progId="Photoshop.Image.9">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 y="12"/>
                          <a:ext cx="23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48198" name="Object 6"/>
            <p:cNvGraphicFramePr>
              <a:graphicFrameLocks noChangeAspect="1"/>
            </p:cNvGraphicFramePr>
            <p:nvPr/>
          </p:nvGraphicFramePr>
          <p:xfrm>
            <a:off x="90" y="403"/>
            <a:ext cx="765" cy="174"/>
          </p:xfrm>
          <a:graphic>
            <a:graphicData uri="http://schemas.openxmlformats.org/presentationml/2006/ole">
              <mc:AlternateContent xmlns:mc="http://schemas.openxmlformats.org/markup-compatibility/2006">
                <mc:Choice xmlns:v="urn:schemas-microsoft-com:vml" Requires="v">
                  <p:oleObj spid="_x0000_s476167" r:id="rId5" imgW="5257143" imgH="1193230" progId="Photoshop.Image.9">
                    <p:embed/>
                  </p:oleObj>
                </mc:Choice>
                <mc:Fallback>
                  <p:oleObj r:id="rId5" imgW="5257143" imgH="1193230" progId="Photoshop.Image.9">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 y="403"/>
                          <a:ext cx="765"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648199" name="Text Box 7"/>
          <p:cNvSpPr txBox="1">
            <a:spLocks noChangeArrowheads="1"/>
          </p:cNvSpPr>
          <p:nvPr/>
        </p:nvSpPr>
        <p:spPr bwMode="auto">
          <a:xfrm>
            <a:off x="214313" y="5507038"/>
            <a:ext cx="8542337" cy="1569660"/>
          </a:xfrm>
          <a:prstGeom prst="rect">
            <a:avLst/>
          </a:prstGeom>
          <a:noFill/>
          <a:ln w="9525">
            <a:noFill/>
            <a:miter lim="800000"/>
            <a:headEnd/>
            <a:tailEnd/>
          </a:ln>
          <a:effectLst/>
        </p:spPr>
        <p:txBody>
          <a:bodyPr>
            <a:spAutoFit/>
          </a:bodyPr>
          <a:lstStyle/>
          <a:p>
            <a:pPr algn="l"/>
            <a:r>
              <a:rPr lang="en-US" sz="2400" b="1" dirty="0"/>
              <a:t>SAR Products will </a:t>
            </a:r>
            <a:r>
              <a:rPr lang="en-US" sz="2400" b="1" dirty="0" smtClean="0"/>
              <a:t> </a:t>
            </a:r>
            <a:r>
              <a:rPr lang="en-US" sz="2400" b="1" dirty="0"/>
              <a:t>be distributed by </a:t>
            </a:r>
            <a:r>
              <a:rPr lang="en-US" sz="2400" b="1" dirty="0" err="1"/>
              <a:t>CoastWatch</a:t>
            </a:r>
            <a:r>
              <a:rPr lang="en-US" sz="2400" b="1" dirty="0"/>
              <a:t> along with SST, Ocean Color, </a:t>
            </a:r>
            <a:r>
              <a:rPr lang="en-US" sz="2400" b="1" dirty="0" err="1" smtClean="0"/>
              <a:t>scatterometer</a:t>
            </a:r>
            <a:r>
              <a:rPr lang="en-US" sz="2400" b="1" dirty="0" smtClean="0"/>
              <a:t> ocean </a:t>
            </a:r>
            <a:r>
              <a:rPr lang="en-US" sz="2400" b="1" dirty="0"/>
              <a:t>surface winds and other satellite-derived ocean products.</a:t>
            </a:r>
          </a:p>
          <a:p>
            <a:pPr algn="l"/>
            <a:endParaRPr lang="en-US" sz="2400"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dirty="0" smtClean="0">
                <a:ea typeface="ＭＳ Ｐゴシック" pitchFamily="34" charset="-128"/>
              </a:rPr>
              <a:t>SAR Winds Output Data Formats</a:t>
            </a:r>
          </a:p>
        </p:txBody>
      </p:sp>
      <p:sp>
        <p:nvSpPr>
          <p:cNvPr id="15365" name="Rectangle 5"/>
          <p:cNvSpPr>
            <a:spLocks noGrp="1" noChangeArrowheads="1"/>
          </p:cNvSpPr>
          <p:nvPr>
            <p:ph type="body" idx="1"/>
          </p:nvPr>
        </p:nvSpPr>
        <p:spPr/>
        <p:txBody>
          <a:bodyPr/>
          <a:lstStyle/>
          <a:p>
            <a:r>
              <a:rPr lang="en-US" sz="2000" smtClean="0">
                <a:ea typeface="ＭＳ Ｐゴシック" pitchFamily="34" charset="-128"/>
              </a:rPr>
              <a:t>The principal output product of the SAR High-Resolution Coastal Winds will be data files in NetCDF4 format</a:t>
            </a:r>
          </a:p>
          <a:p>
            <a:pPr lvl="1"/>
            <a:r>
              <a:rPr lang="en-US" sz="1800" smtClean="0">
                <a:ea typeface="ＭＳ Ｐゴシック" pitchFamily="34" charset="-128"/>
              </a:rPr>
              <a:t>Level 2 (contains SAR data and other ancillary data necessary for re-processing, distribution restricted)</a:t>
            </a:r>
          </a:p>
          <a:p>
            <a:pPr lvl="1"/>
            <a:r>
              <a:rPr lang="en-US" sz="1800" smtClean="0">
                <a:ea typeface="ＭＳ Ｐゴシック" pitchFamily="34" charset="-128"/>
              </a:rPr>
              <a:t>Level 3 (re-sampled to rectilinear grid with no SAR NRCS data for open distribution)</a:t>
            </a:r>
          </a:p>
          <a:p>
            <a:pPr lvl="1"/>
            <a:endParaRPr lang="en-US" sz="1800" smtClean="0">
              <a:ea typeface="ＭＳ Ｐゴシック" pitchFamily="34" charset="-128"/>
            </a:endParaRPr>
          </a:p>
          <a:p>
            <a:r>
              <a:rPr lang="en-US" sz="2000" smtClean="0">
                <a:ea typeface="ＭＳ Ｐゴシック" pitchFamily="34" charset="-128"/>
              </a:rPr>
              <a:t>The Level 3 files will be processed into “standard products” by Coastwatch and delivered to the users via the Coastwatch web site</a:t>
            </a:r>
          </a:p>
          <a:p>
            <a:pPr lvl="1"/>
            <a:r>
              <a:rPr lang="en-US" smtClean="0">
                <a:ea typeface="ＭＳ Ｐゴシック" pitchFamily="34" charset="-128"/>
              </a:rPr>
              <a:t>Wind Image: GeoTIFF</a:t>
            </a:r>
          </a:p>
          <a:p>
            <a:pPr lvl="1"/>
            <a:r>
              <a:rPr lang="en-US" smtClean="0">
                <a:ea typeface="ＭＳ Ｐゴシック" pitchFamily="34" charset="-128"/>
              </a:rPr>
              <a:t>Browse image: PNG </a:t>
            </a:r>
          </a:p>
          <a:p>
            <a:pPr lvl="1"/>
            <a:r>
              <a:rPr lang="en-US" smtClean="0">
                <a:ea typeface="ＭＳ Ｐゴシック" pitchFamily="34" charset="-128"/>
              </a:rPr>
              <a:t>Google Earth:  KMZ</a:t>
            </a:r>
          </a:p>
          <a:p>
            <a:pPr lvl="1"/>
            <a:r>
              <a:rPr lang="en-US" smtClean="0">
                <a:ea typeface="ＭＳ Ｐゴシック" pitchFamily="34" charset="-128"/>
              </a:rPr>
              <a:t>AWIPS compatible NetCDF file</a:t>
            </a:r>
          </a:p>
          <a:p>
            <a:pPr lvl="1"/>
            <a:r>
              <a:rPr lang="en-US" smtClean="0">
                <a:ea typeface="ＭＳ Ｐゴシック" pitchFamily="34" charset="-128"/>
              </a:rPr>
              <a:t>Wind Vectors: GIS  Shapefile</a:t>
            </a:r>
          </a:p>
          <a:p>
            <a:pPr lvl="1"/>
            <a:r>
              <a:rPr lang="en-US" smtClean="0">
                <a:ea typeface="ＭＳ Ｐゴシック" pitchFamily="34" charset="-128"/>
              </a:rPr>
              <a:t>Near future SAR collection location and time information </a:t>
            </a:r>
          </a:p>
          <a:p>
            <a:pPr lvl="1">
              <a:buFont typeface="Times New Roman" pitchFamily="18" charset="0"/>
              <a:buNone/>
            </a:pPr>
            <a:endParaRPr lang="en-US" smtClean="0">
              <a:ea typeface="ＭＳ Ｐゴシック" pitchFamily="34" charset="-12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noChangeArrowheads="1"/>
          </p:cNvSpPr>
          <p:nvPr>
            <p:ph type="title"/>
          </p:nvPr>
        </p:nvSpPr>
        <p:spPr/>
        <p:txBody>
          <a:bodyPr/>
          <a:lstStyle/>
          <a:p>
            <a:r>
              <a:rPr lang="en-US" dirty="0" smtClean="0"/>
              <a:t>SAR Wind Product Validation</a:t>
            </a:r>
          </a:p>
        </p:txBody>
      </p:sp>
      <p:sp>
        <p:nvSpPr>
          <p:cNvPr id="397315" name="Footer Placeholder 2"/>
          <p:cNvSpPr txBox="1">
            <a:spLocks noGrp="1"/>
          </p:cNvSpPr>
          <p:nvPr/>
        </p:nvSpPr>
        <p:spPr bwMode="auto">
          <a:xfrm>
            <a:off x="0" y="6629400"/>
            <a:ext cx="2895600" cy="228600"/>
          </a:xfrm>
          <a:prstGeom prst="rect">
            <a:avLst/>
          </a:prstGeom>
          <a:noFill/>
          <a:ln w="9525">
            <a:noFill/>
            <a:miter lim="800000"/>
            <a:headEnd/>
            <a:tailEnd/>
          </a:ln>
        </p:spPr>
        <p:txBody>
          <a:bodyPr/>
          <a:lstStyle/>
          <a:p>
            <a:endParaRPr lang="en-US" sz="800" b="0" dirty="0"/>
          </a:p>
        </p:txBody>
      </p:sp>
      <p:sp>
        <p:nvSpPr>
          <p:cNvPr id="397316" name="Slide Number Placeholder 3"/>
          <p:cNvSpPr txBox="1">
            <a:spLocks noGrp="1"/>
          </p:cNvSpPr>
          <p:nvPr/>
        </p:nvSpPr>
        <p:spPr bwMode="auto">
          <a:xfrm>
            <a:off x="7010400" y="6477000"/>
            <a:ext cx="1905000" cy="381000"/>
          </a:xfrm>
          <a:prstGeom prst="rect">
            <a:avLst/>
          </a:prstGeom>
          <a:noFill/>
          <a:ln w="9525">
            <a:noFill/>
            <a:miter lim="800000"/>
            <a:headEnd/>
            <a:tailEnd/>
          </a:ln>
        </p:spPr>
        <p:txBody>
          <a:bodyPr/>
          <a:lstStyle/>
          <a:p>
            <a:pPr algn="r"/>
            <a:endParaRPr lang="en-US" dirty="0"/>
          </a:p>
        </p:txBody>
      </p:sp>
      <p:sp>
        <p:nvSpPr>
          <p:cNvPr id="397317" name="Rectangle 5"/>
          <p:cNvSpPr>
            <a:spLocks noGrp="1" noChangeArrowheads="1"/>
          </p:cNvSpPr>
          <p:nvPr>
            <p:ph type="body" idx="1"/>
          </p:nvPr>
        </p:nvSpPr>
        <p:spPr>
          <a:xfrm>
            <a:off x="396025" y="4468968"/>
            <a:ext cx="8490397" cy="4262909"/>
          </a:xfrm>
        </p:spPr>
        <p:txBody>
          <a:bodyPr/>
          <a:lstStyle/>
          <a:p>
            <a:r>
              <a:rPr lang="en-US" sz="2000" dirty="0" smtClean="0"/>
              <a:t>Daily Stability Monitoring : 	Comparison with model winds</a:t>
            </a:r>
          </a:p>
          <a:p>
            <a:pPr>
              <a:buNone/>
            </a:pPr>
            <a:endParaRPr lang="en-US" sz="2000" dirty="0" smtClean="0"/>
          </a:p>
          <a:p>
            <a:r>
              <a:rPr lang="en-US" sz="2000" dirty="0" smtClean="0"/>
              <a:t>Monthly Validation:</a:t>
            </a:r>
          </a:p>
          <a:p>
            <a:pPr>
              <a:buNone/>
            </a:pPr>
            <a:r>
              <a:rPr lang="en-US" sz="2000" dirty="0" smtClean="0"/>
              <a:t>	1) Comparison with National Data Buoy Center (NDBC) buoy observations</a:t>
            </a:r>
          </a:p>
          <a:p>
            <a:pPr>
              <a:buNone/>
            </a:pPr>
            <a:r>
              <a:rPr lang="en-US" sz="2000" dirty="0" smtClean="0"/>
              <a:t>	2) Comparison with ASCAT </a:t>
            </a:r>
            <a:r>
              <a:rPr lang="en-US" sz="2000" dirty="0" err="1" smtClean="0"/>
              <a:t>scatterometer</a:t>
            </a:r>
            <a:r>
              <a:rPr lang="en-US" sz="2000" dirty="0" smtClean="0"/>
              <a:t> winds</a:t>
            </a:r>
          </a:p>
          <a:p>
            <a:pPr>
              <a:buNone/>
            </a:pPr>
            <a:r>
              <a:rPr lang="en-US" sz="2000" dirty="0" smtClean="0"/>
              <a:t>        </a:t>
            </a:r>
          </a:p>
          <a:p>
            <a:pPr>
              <a:buNone/>
            </a:pPr>
            <a:endParaRPr lang="en-US" sz="2000" dirty="0" smtClean="0"/>
          </a:p>
          <a:p>
            <a:pPr>
              <a:buNone/>
            </a:pPr>
            <a:endParaRPr lang="en-US" sz="2000" dirty="0" smtClean="0"/>
          </a:p>
          <a:p>
            <a:pPr>
              <a:buNone/>
            </a:pPr>
            <a:endParaRPr lang="en-US" sz="2000" dirty="0" smtClean="0"/>
          </a:p>
        </p:txBody>
      </p:sp>
      <p:pic>
        <p:nvPicPr>
          <p:cNvPr id="397318" name="Picture 6"/>
          <p:cNvPicPr>
            <a:picLocks noChangeAspect="1" noChangeArrowheads="1"/>
          </p:cNvPicPr>
          <p:nvPr/>
        </p:nvPicPr>
        <p:blipFill>
          <a:blip r:embed="rId3"/>
          <a:srcRect/>
          <a:stretch>
            <a:fillRect/>
          </a:stretch>
        </p:blipFill>
        <p:spPr bwMode="auto">
          <a:xfrm>
            <a:off x="1238652" y="624156"/>
            <a:ext cx="6341990" cy="3767541"/>
          </a:xfrm>
          <a:prstGeom prst="rect">
            <a:avLst/>
          </a:prstGeom>
          <a:noFill/>
          <a:ln w="9525">
            <a:noFill/>
            <a:miter lim="800000"/>
            <a:headEnd/>
            <a:tailEnd/>
          </a:ln>
          <a:effectLst/>
        </p:spPr>
      </p:pic>
      <p:sp>
        <p:nvSpPr>
          <p:cNvPr id="397320" name="Rectangle 8"/>
          <p:cNvSpPr>
            <a:spLocks noChangeArrowheads="1"/>
          </p:cNvSpPr>
          <p:nvPr/>
        </p:nvSpPr>
        <p:spPr bwMode="auto">
          <a:xfrm>
            <a:off x="176548" y="4794250"/>
            <a:ext cx="8610600" cy="2432050"/>
          </a:xfrm>
          <a:prstGeom prst="rect">
            <a:avLst/>
          </a:prstGeom>
          <a:noFill/>
          <a:ln w="9525">
            <a:noFill/>
            <a:miter lim="800000"/>
            <a:headEnd/>
            <a:tailEnd/>
          </a:ln>
        </p:spPr>
        <p:txBody>
          <a:bodyPr/>
          <a:lstStyle/>
          <a:p>
            <a:pPr marL="342900" indent="-342900" eaLnBrk="0" hangingPunct="0">
              <a:spcBef>
                <a:spcPct val="20000"/>
              </a:spcBef>
              <a:buFontTx/>
              <a:buChar char="•"/>
            </a:pPr>
            <a:endParaRPr lang="en-US" sz="1800" b="0"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RADARSAT-1/2 SAR Winds</a:t>
            </a:r>
            <a:endParaRPr lang="en-US" sz="3600" dirty="0"/>
          </a:p>
        </p:txBody>
      </p:sp>
      <p:sp>
        <p:nvSpPr>
          <p:cNvPr id="9" name="TextBox 8"/>
          <p:cNvSpPr txBox="1"/>
          <p:nvPr/>
        </p:nvSpPr>
        <p:spPr>
          <a:xfrm>
            <a:off x="5486400" y="6324600"/>
            <a:ext cx="2077877" cy="461665"/>
          </a:xfrm>
          <a:prstGeom prst="rect">
            <a:avLst/>
          </a:prstGeom>
          <a:noFill/>
        </p:spPr>
        <p:txBody>
          <a:bodyPr wrap="none" rtlCol="0">
            <a:spAutoFit/>
          </a:bodyPr>
          <a:lstStyle/>
          <a:p>
            <a:pPr algn="ctr"/>
            <a:r>
              <a:rPr lang="en-US" dirty="0" smtClean="0"/>
              <a:t>RADARSAT1  SAR Winds </a:t>
            </a:r>
          </a:p>
          <a:p>
            <a:pPr algn="ctr"/>
            <a:r>
              <a:rPr lang="en-US" dirty="0" smtClean="0"/>
              <a:t>3/11/2006</a:t>
            </a:r>
            <a:endParaRPr lang="en-US" dirty="0"/>
          </a:p>
        </p:txBody>
      </p:sp>
      <p:pic>
        <p:nvPicPr>
          <p:cNvPr id="10" name="Picture 10" descr="var201004232349080876w293n.png"/>
          <p:cNvPicPr>
            <a:picLocks noChangeAspect="1"/>
          </p:cNvPicPr>
          <p:nvPr/>
        </p:nvPicPr>
        <p:blipFill>
          <a:blip r:embed="rId2" cstate="print"/>
          <a:srcRect/>
          <a:stretch>
            <a:fillRect/>
          </a:stretch>
        </p:blipFill>
        <p:spPr bwMode="auto">
          <a:xfrm>
            <a:off x="160986" y="819955"/>
            <a:ext cx="4495800" cy="4495800"/>
          </a:xfrm>
          <a:prstGeom prst="rect">
            <a:avLst/>
          </a:prstGeom>
          <a:noFill/>
          <a:ln w="9525">
            <a:noFill/>
            <a:miter lim="800000"/>
            <a:headEnd/>
            <a:tailEnd/>
          </a:ln>
        </p:spPr>
      </p:pic>
      <p:pic>
        <p:nvPicPr>
          <p:cNvPr id="481282" name="Picture 2" descr="D:\Home\wpichel\presentations\2010_11_Ottawa-Winds_Meeting\sar200603111427441247w469n.png"/>
          <p:cNvPicPr>
            <a:picLocks noChangeAspect="1" noChangeArrowheads="1"/>
          </p:cNvPicPr>
          <p:nvPr/>
        </p:nvPicPr>
        <p:blipFill>
          <a:blip r:embed="rId3"/>
          <a:srcRect/>
          <a:stretch>
            <a:fillRect/>
          </a:stretch>
        </p:blipFill>
        <p:spPr bwMode="auto">
          <a:xfrm>
            <a:off x="3709753" y="1188719"/>
            <a:ext cx="5081451" cy="5081451"/>
          </a:xfrm>
          <a:prstGeom prst="rect">
            <a:avLst/>
          </a:prstGeom>
          <a:noFill/>
        </p:spPr>
      </p:pic>
      <p:sp>
        <p:nvSpPr>
          <p:cNvPr id="11" name="TextBox 10"/>
          <p:cNvSpPr txBox="1"/>
          <p:nvPr/>
        </p:nvSpPr>
        <p:spPr>
          <a:xfrm>
            <a:off x="390944" y="5436400"/>
            <a:ext cx="3122842" cy="830997"/>
          </a:xfrm>
          <a:prstGeom prst="rect">
            <a:avLst/>
          </a:prstGeom>
          <a:noFill/>
        </p:spPr>
        <p:txBody>
          <a:bodyPr wrap="none" rtlCol="0">
            <a:spAutoFit/>
          </a:bodyPr>
          <a:lstStyle/>
          <a:p>
            <a:pPr algn="ctr" eaLnBrk="1" hangingPunct="1"/>
            <a:r>
              <a:rPr lang="en-US" dirty="0" smtClean="0">
                <a:solidFill>
                  <a:schemeClr val="tx1"/>
                </a:solidFill>
                <a:ea typeface="ＭＳ Ｐゴシック" pitchFamily="34" charset="-128"/>
              </a:rPr>
              <a:t>RADARSAT-2  Winds – PNG Wind Image</a:t>
            </a:r>
          </a:p>
          <a:p>
            <a:pPr algn="ctr" eaLnBrk="1" hangingPunct="1"/>
            <a:r>
              <a:rPr lang="en-US" dirty="0" smtClean="0">
                <a:solidFill>
                  <a:schemeClr val="tx1"/>
                </a:solidFill>
                <a:ea typeface="ＭＳ Ｐゴシック" pitchFamily="34" charset="-128"/>
              </a:rPr>
              <a:t>April 23, 2010 23:49 UT</a:t>
            </a:r>
          </a:p>
          <a:p>
            <a:pPr algn="ctr" eaLnBrk="1" hangingPunct="1"/>
            <a:r>
              <a:rPr lang="en-US" dirty="0" smtClean="0">
                <a:solidFill>
                  <a:schemeClr val="tx1"/>
                </a:solidFill>
                <a:ea typeface="ＭＳ Ｐゴシック" pitchFamily="34" charset="-128"/>
              </a:rPr>
              <a:t>Dark area center left is the </a:t>
            </a:r>
          </a:p>
          <a:p>
            <a:pPr algn="ctr" eaLnBrk="1" hangingPunct="1"/>
            <a:r>
              <a:rPr lang="en-US" dirty="0" smtClean="0">
                <a:solidFill>
                  <a:schemeClr val="tx1"/>
                </a:solidFill>
                <a:ea typeface="ＭＳ Ｐゴシック" pitchFamily="34" charset="-128"/>
              </a:rPr>
              <a:t>Deepwater Horizon spill</a:t>
            </a:r>
            <a:endParaRPr lang="en-US" dirty="0">
              <a:ea typeface="ＭＳ Ｐゴシック" pitchFamily="34" charset="-12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2"/>
          <p:cNvSpPr>
            <a:spLocks noGrp="1" noChangeArrowheads="1"/>
          </p:cNvSpPr>
          <p:nvPr>
            <p:ph type="title" idx="4294967295"/>
          </p:nvPr>
        </p:nvSpPr>
        <p:spPr/>
        <p:txBody>
          <a:bodyPr/>
          <a:lstStyle/>
          <a:p>
            <a:r>
              <a:rPr lang="en-US" smtClean="0"/>
              <a:t>Sample Wind Products</a:t>
            </a:r>
          </a:p>
        </p:txBody>
      </p:sp>
      <p:sp>
        <p:nvSpPr>
          <p:cNvPr id="10245" name="Footer Placeholder 2"/>
          <p:cNvSpPr txBox="1">
            <a:spLocks noGrp="1"/>
          </p:cNvSpPr>
          <p:nvPr/>
        </p:nvSpPr>
        <p:spPr bwMode="auto">
          <a:xfrm>
            <a:off x="0" y="6629400"/>
            <a:ext cx="2895600" cy="228600"/>
          </a:xfrm>
          <a:prstGeom prst="rect">
            <a:avLst/>
          </a:prstGeom>
          <a:noFill/>
          <a:ln w="9525">
            <a:noFill/>
            <a:miter lim="800000"/>
            <a:headEnd/>
            <a:tailEnd/>
          </a:ln>
        </p:spPr>
        <p:txBody>
          <a:bodyPr/>
          <a:lstStyle/>
          <a:p>
            <a:pPr eaLnBrk="1" hangingPunct="1"/>
            <a:endParaRPr lang="en-US" sz="800" b="0">
              <a:ea typeface="ＭＳ Ｐゴシック" pitchFamily="34" charset="-128"/>
            </a:endParaRPr>
          </a:p>
        </p:txBody>
      </p:sp>
      <p:sp>
        <p:nvSpPr>
          <p:cNvPr id="10246" name="Slide Number Placeholder 3"/>
          <p:cNvSpPr txBox="1">
            <a:spLocks noGrp="1"/>
          </p:cNvSpPr>
          <p:nvPr/>
        </p:nvSpPr>
        <p:spPr bwMode="auto">
          <a:xfrm>
            <a:off x="7010400" y="6477000"/>
            <a:ext cx="1905000" cy="381000"/>
          </a:xfrm>
          <a:prstGeom prst="rect">
            <a:avLst/>
          </a:prstGeom>
          <a:noFill/>
          <a:ln w="9525">
            <a:noFill/>
            <a:miter lim="800000"/>
            <a:headEnd/>
            <a:tailEnd/>
          </a:ln>
        </p:spPr>
        <p:txBody>
          <a:bodyPr/>
          <a:lstStyle/>
          <a:p>
            <a:pPr algn="r" eaLnBrk="1" hangingPunct="1"/>
            <a:endParaRPr lang="en-US" sz="1200">
              <a:ea typeface="ＭＳ Ｐゴシック" pitchFamily="34" charset="-128"/>
            </a:endParaRPr>
          </a:p>
        </p:txBody>
      </p:sp>
      <p:pic>
        <p:nvPicPr>
          <p:cNvPr id="10249" name="Picture 8" descr="Wind_google_20070314_073_032859_section"/>
          <p:cNvPicPr>
            <a:picLocks noChangeAspect="1" noChangeArrowheads="1"/>
          </p:cNvPicPr>
          <p:nvPr/>
        </p:nvPicPr>
        <p:blipFill>
          <a:blip r:embed="rId3" cstate="print"/>
          <a:srcRect/>
          <a:stretch>
            <a:fillRect/>
          </a:stretch>
        </p:blipFill>
        <p:spPr bwMode="auto">
          <a:xfrm>
            <a:off x="1447800" y="609600"/>
            <a:ext cx="6172200" cy="4756008"/>
          </a:xfrm>
          <a:prstGeom prst="rect">
            <a:avLst/>
          </a:prstGeom>
          <a:noFill/>
          <a:ln w="9525">
            <a:noFill/>
            <a:miter lim="800000"/>
            <a:headEnd/>
            <a:tailEnd/>
          </a:ln>
        </p:spPr>
      </p:pic>
      <p:sp>
        <p:nvSpPr>
          <p:cNvPr id="10250" name="Text Box 9"/>
          <p:cNvSpPr txBox="1">
            <a:spLocks noChangeArrowheads="1"/>
          </p:cNvSpPr>
          <p:nvPr/>
        </p:nvSpPr>
        <p:spPr bwMode="auto">
          <a:xfrm>
            <a:off x="2286000" y="5486400"/>
            <a:ext cx="4841838" cy="769441"/>
          </a:xfrm>
          <a:prstGeom prst="rect">
            <a:avLst/>
          </a:prstGeom>
          <a:noFill/>
          <a:ln w="9525">
            <a:noFill/>
            <a:miter lim="800000"/>
            <a:headEnd/>
            <a:tailEnd/>
          </a:ln>
        </p:spPr>
        <p:txBody>
          <a:bodyPr wrap="none">
            <a:spAutoFit/>
          </a:bodyPr>
          <a:lstStyle/>
          <a:p>
            <a:pPr algn="ctr" eaLnBrk="1" hangingPunct="1"/>
            <a:r>
              <a:rPr lang="en-US" sz="1600" dirty="0">
                <a:solidFill>
                  <a:schemeClr val="tx1"/>
                </a:solidFill>
                <a:ea typeface="ＭＳ Ｐゴシック" pitchFamily="34" charset="-128"/>
              </a:rPr>
              <a:t>RADARSAT-1  Winds – Google Earth </a:t>
            </a:r>
            <a:r>
              <a:rPr lang="en-US" sz="1600" dirty="0" err="1">
                <a:solidFill>
                  <a:schemeClr val="tx1"/>
                </a:solidFill>
                <a:ea typeface="ＭＳ Ｐゴシック" pitchFamily="34" charset="-128"/>
              </a:rPr>
              <a:t>kmz</a:t>
            </a:r>
            <a:r>
              <a:rPr lang="en-US" sz="1600" dirty="0">
                <a:solidFill>
                  <a:schemeClr val="tx1"/>
                </a:solidFill>
                <a:ea typeface="ＭＳ Ｐゴシック" pitchFamily="34" charset="-128"/>
              </a:rPr>
              <a:t> Image</a:t>
            </a:r>
          </a:p>
          <a:p>
            <a:pPr algn="ctr" eaLnBrk="1" hangingPunct="1"/>
            <a:r>
              <a:rPr lang="en-US" sz="1600" dirty="0">
                <a:solidFill>
                  <a:schemeClr val="tx1"/>
                </a:solidFill>
                <a:ea typeface="ＭＳ Ｐゴシック" pitchFamily="34" charset="-128"/>
              </a:rPr>
              <a:t>03/14/2007 03:29 UT</a:t>
            </a:r>
            <a:endParaRPr lang="en-US" sz="1200" dirty="0">
              <a:solidFill>
                <a:schemeClr val="tx1"/>
              </a:solidFill>
              <a:ea typeface="ＭＳ Ｐゴシック" pitchFamily="34" charset="-128"/>
            </a:endParaRPr>
          </a:p>
          <a:p>
            <a:pPr algn="ctr" eaLnBrk="1" hangingPunct="1"/>
            <a:endParaRPr lang="en-US" sz="1200" dirty="0">
              <a:ea typeface="ＭＳ Ｐゴシック" pitchFamily="34" charset="-12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177084" y="448615"/>
            <a:ext cx="8610600" cy="685800"/>
          </a:xfrm>
        </p:spPr>
        <p:txBody>
          <a:bodyPr/>
          <a:lstStyle/>
          <a:p>
            <a:pPr eaLnBrk="1" hangingPunct="1"/>
            <a:r>
              <a:rPr lang="en-US" sz="2800" dirty="0" smtClean="0"/>
              <a:t>NOAA Operational SAR </a:t>
            </a:r>
            <a:br>
              <a:rPr lang="en-US" sz="2800" dirty="0" smtClean="0"/>
            </a:br>
            <a:r>
              <a:rPr lang="en-US" sz="2800" dirty="0" smtClean="0"/>
              <a:t>Sea Surface Wind Products </a:t>
            </a:r>
            <a:br>
              <a:rPr lang="en-US" sz="2800" dirty="0" smtClean="0"/>
            </a:br>
            <a:endParaRPr lang="en-US" sz="2800" dirty="0" smtClean="0"/>
          </a:p>
        </p:txBody>
      </p:sp>
      <p:sp>
        <p:nvSpPr>
          <p:cNvPr id="18437" name="Rectangle 3"/>
          <p:cNvSpPr>
            <a:spLocks noGrp="1" noChangeArrowheads="1"/>
          </p:cNvSpPr>
          <p:nvPr>
            <p:ph type="body" idx="1"/>
          </p:nvPr>
        </p:nvSpPr>
        <p:spPr>
          <a:xfrm>
            <a:off x="252248" y="1904602"/>
            <a:ext cx="8610600" cy="5181600"/>
          </a:xfrm>
        </p:spPr>
        <p:txBody>
          <a:bodyPr/>
          <a:lstStyle/>
          <a:p>
            <a:pPr eaLnBrk="1" hangingPunct="1">
              <a:buNone/>
            </a:pPr>
            <a:r>
              <a:rPr lang="en-US" dirty="0" smtClean="0"/>
              <a:t>1.	  Introduction</a:t>
            </a:r>
          </a:p>
          <a:p>
            <a:pPr eaLnBrk="1" hangingPunct="1"/>
            <a:endParaRPr lang="en-US" dirty="0" smtClean="0"/>
          </a:p>
          <a:p>
            <a:pPr marL="457200" indent="-457200" eaLnBrk="1" hangingPunct="1">
              <a:buAutoNum type="arabicPeriod" startAt="2"/>
            </a:pPr>
            <a:r>
              <a:rPr lang="en-US" dirty="0" smtClean="0"/>
              <a:t>SAR Wind Algorithm</a:t>
            </a:r>
          </a:p>
          <a:p>
            <a:pPr marL="457200" indent="-457200" eaLnBrk="1" hangingPunct="1">
              <a:buAutoNum type="arabicPeriod" startAt="2"/>
            </a:pPr>
            <a:endParaRPr lang="en-US" dirty="0" smtClean="0"/>
          </a:p>
          <a:p>
            <a:pPr marL="457200" indent="-457200" eaLnBrk="1" hangingPunct="1">
              <a:buAutoNum type="arabicPeriod" startAt="2"/>
            </a:pPr>
            <a:r>
              <a:rPr lang="en-US" dirty="0" smtClean="0"/>
              <a:t>Operational SAR Winds Software Architecture</a:t>
            </a:r>
          </a:p>
          <a:p>
            <a:pPr marL="457200" indent="-457200" eaLnBrk="1" hangingPunct="1">
              <a:buAutoNum type="arabicPeriod" startAt="2"/>
            </a:pPr>
            <a:endParaRPr lang="en-US" dirty="0" smtClean="0"/>
          </a:p>
          <a:p>
            <a:pPr marL="457200" indent="-457200" eaLnBrk="1" hangingPunct="1">
              <a:buAutoNum type="arabicPeriod" startAt="2"/>
            </a:pPr>
            <a:r>
              <a:rPr lang="en-US" dirty="0" smtClean="0"/>
              <a:t>SAR Wind Products</a:t>
            </a:r>
          </a:p>
          <a:p>
            <a:pPr marL="457200" indent="-457200" eaLnBrk="1" hangingPunct="1">
              <a:buAutoNum type="arabicPeriod" startAt="2"/>
            </a:pPr>
            <a:endParaRPr lang="en-US" dirty="0" smtClean="0"/>
          </a:p>
          <a:p>
            <a:pPr marL="457200" indent="-457200" eaLnBrk="1" hangingPunct="1">
              <a:buAutoNum type="arabicPeriod" startAt="2"/>
            </a:pPr>
            <a:r>
              <a:rPr lang="en-US" dirty="0" smtClean="0"/>
              <a:t>Wind Product Accuracy</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Text Box 2"/>
          <p:cNvSpPr txBox="1">
            <a:spLocks noChangeArrowheads="1"/>
          </p:cNvSpPr>
          <p:nvPr/>
        </p:nvSpPr>
        <p:spPr bwMode="auto">
          <a:xfrm>
            <a:off x="2667000" y="6491288"/>
            <a:ext cx="3244850" cy="366712"/>
          </a:xfrm>
          <a:prstGeom prst="rect">
            <a:avLst/>
          </a:prstGeom>
          <a:noFill/>
          <a:ln w="9525">
            <a:noFill/>
            <a:miter lim="800000"/>
            <a:headEnd/>
            <a:tailEnd/>
          </a:ln>
        </p:spPr>
        <p:txBody>
          <a:bodyPr wrap="none">
            <a:spAutoFit/>
          </a:bodyPr>
          <a:lstStyle/>
          <a:p>
            <a:pPr eaLnBrk="1" hangingPunct="1"/>
            <a:r>
              <a:rPr lang="en-US" sz="1800" b="0">
                <a:solidFill>
                  <a:schemeClr val="tx1"/>
                </a:solidFill>
              </a:rPr>
              <a:t>CMOD5 with Model Directions</a:t>
            </a:r>
          </a:p>
        </p:txBody>
      </p:sp>
      <p:sp>
        <p:nvSpPr>
          <p:cNvPr id="14341" name="Text Box 3"/>
          <p:cNvSpPr txBox="1">
            <a:spLocks noChangeArrowheads="1"/>
          </p:cNvSpPr>
          <p:nvPr/>
        </p:nvSpPr>
        <p:spPr bwMode="auto">
          <a:xfrm>
            <a:off x="2209800" y="152400"/>
            <a:ext cx="4381500" cy="822325"/>
          </a:xfrm>
          <a:prstGeom prst="rect">
            <a:avLst/>
          </a:prstGeom>
          <a:noFill/>
          <a:ln w="9525">
            <a:noFill/>
            <a:miter lim="800000"/>
            <a:headEnd/>
            <a:tailEnd/>
          </a:ln>
        </p:spPr>
        <p:txBody>
          <a:bodyPr wrap="none">
            <a:spAutoFit/>
          </a:bodyPr>
          <a:lstStyle/>
          <a:p>
            <a:pPr algn="ctr" eaLnBrk="1" hangingPunct="1"/>
            <a:r>
              <a:rPr lang="en-US" sz="2400">
                <a:solidFill>
                  <a:schemeClr val="hlink"/>
                </a:solidFill>
              </a:rPr>
              <a:t>SAR-Buoy Wind Comparison</a:t>
            </a:r>
          </a:p>
          <a:p>
            <a:pPr algn="ctr" eaLnBrk="1" hangingPunct="1"/>
            <a:r>
              <a:rPr lang="en-US" sz="2400">
                <a:solidFill>
                  <a:schemeClr val="hlink"/>
                </a:solidFill>
              </a:rPr>
              <a:t>RADARSAT-1</a:t>
            </a:r>
          </a:p>
        </p:txBody>
      </p:sp>
      <p:pic>
        <p:nvPicPr>
          <p:cNvPr id="14342" name="Picture 4" descr="CMOD5_model_dir_1km"/>
          <p:cNvPicPr>
            <a:picLocks noChangeAspect="1" noChangeArrowheads="1"/>
          </p:cNvPicPr>
          <p:nvPr/>
        </p:nvPicPr>
        <p:blipFill>
          <a:blip r:embed="rId2" cstate="print"/>
          <a:srcRect/>
          <a:stretch>
            <a:fillRect/>
          </a:stretch>
        </p:blipFill>
        <p:spPr bwMode="auto">
          <a:xfrm>
            <a:off x="1068388" y="1066800"/>
            <a:ext cx="7085012" cy="5314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5" descr="Slide22"/>
          <p:cNvPicPr>
            <a:picLocks noChangeAspect="1" noChangeArrowheads="1"/>
          </p:cNvPicPr>
          <p:nvPr/>
        </p:nvPicPr>
        <p:blipFill>
          <a:blip r:embed="rId3"/>
          <a:srcRect l="5367" t="4715" r="11705"/>
          <a:stretch>
            <a:fillRect/>
          </a:stretch>
        </p:blipFill>
        <p:spPr bwMode="auto">
          <a:xfrm>
            <a:off x="785813" y="512763"/>
            <a:ext cx="7580312" cy="5678487"/>
          </a:xfrm>
          <a:prstGeom prst="rect">
            <a:avLst/>
          </a:prstGeom>
          <a:noFill/>
          <a:ln w="9525">
            <a:noFill/>
            <a:miter lim="800000"/>
            <a:headEnd/>
            <a:tailEnd/>
          </a:ln>
        </p:spPr>
      </p:pic>
      <p:sp>
        <p:nvSpPr>
          <p:cNvPr id="35843" name="Text Box 3"/>
          <p:cNvSpPr txBox="1">
            <a:spLocks noChangeArrowheads="1"/>
          </p:cNvSpPr>
          <p:nvPr/>
        </p:nvSpPr>
        <p:spPr bwMode="auto">
          <a:xfrm>
            <a:off x="661988" y="6215063"/>
            <a:ext cx="8001000" cy="549275"/>
          </a:xfrm>
          <a:prstGeom prst="rect">
            <a:avLst/>
          </a:prstGeom>
          <a:noFill/>
          <a:ln w="9525">
            <a:noFill/>
            <a:miter lim="800000"/>
            <a:headEnd/>
            <a:tailEnd/>
          </a:ln>
        </p:spPr>
        <p:txBody>
          <a:bodyPr>
            <a:spAutoFit/>
          </a:bodyPr>
          <a:lstStyle/>
          <a:p>
            <a:pPr algn="ctr" eaLnBrk="0" hangingPunct="0"/>
            <a:r>
              <a:rPr lang="en-US" sz="1600"/>
              <a:t>RADARSAT-1 CMOD5 Algorithm with Model Directions</a:t>
            </a:r>
            <a:r>
              <a:rPr lang="en-US" sz="1400"/>
              <a:t> </a:t>
            </a:r>
          </a:p>
          <a:p>
            <a:pPr algn="ctr" eaLnBrk="0" hangingPunct="0"/>
            <a:r>
              <a:rPr lang="en-US" sz="1400"/>
              <a:t>Bias and Standard Deviation (SAR Wind minus Buoy Wind) as a Function of Wind Speed.  </a:t>
            </a:r>
          </a:p>
        </p:txBody>
      </p:sp>
      <p:sp>
        <p:nvSpPr>
          <p:cNvPr id="35844" name="Text Box 4"/>
          <p:cNvSpPr txBox="1">
            <a:spLocks noChangeArrowheads="1"/>
          </p:cNvSpPr>
          <p:nvPr/>
        </p:nvSpPr>
        <p:spPr bwMode="auto">
          <a:xfrm>
            <a:off x="1816100" y="139700"/>
            <a:ext cx="5568950" cy="366713"/>
          </a:xfrm>
          <a:prstGeom prst="rect">
            <a:avLst/>
          </a:prstGeom>
          <a:noFill/>
          <a:ln w="9525">
            <a:noFill/>
            <a:miter lim="800000"/>
            <a:headEnd/>
            <a:tailEnd/>
          </a:ln>
        </p:spPr>
        <p:txBody>
          <a:bodyPr wrap="none">
            <a:spAutoFit/>
          </a:bodyPr>
          <a:lstStyle/>
          <a:p>
            <a:pPr eaLnBrk="0" hangingPunct="0"/>
            <a:r>
              <a:rPr lang="en-US" sz="1800"/>
              <a:t>SAR Wind Accuracy as a Function of Wind Speed</a:t>
            </a:r>
          </a:p>
        </p:txBody>
      </p:sp>
      <p:sp>
        <p:nvSpPr>
          <p:cNvPr id="35845" name="Text Box 6"/>
          <p:cNvSpPr txBox="1">
            <a:spLocks noChangeArrowheads="1"/>
          </p:cNvSpPr>
          <p:nvPr/>
        </p:nvSpPr>
        <p:spPr bwMode="auto">
          <a:xfrm>
            <a:off x="2395538" y="4473575"/>
            <a:ext cx="1958975" cy="457200"/>
          </a:xfrm>
          <a:prstGeom prst="rect">
            <a:avLst/>
          </a:prstGeom>
          <a:noFill/>
          <a:ln w="9525">
            <a:noFill/>
            <a:miter lim="800000"/>
            <a:headEnd/>
            <a:tailEnd/>
          </a:ln>
        </p:spPr>
        <p:txBody>
          <a:bodyPr>
            <a:spAutoFit/>
          </a:bodyPr>
          <a:lstStyle/>
          <a:p>
            <a:pPr algn="ctr">
              <a:spcBef>
                <a:spcPct val="50000"/>
              </a:spcBef>
            </a:pPr>
            <a:r>
              <a:rPr lang="en-US">
                <a:solidFill>
                  <a:schemeClr val="tx1"/>
                </a:solidFill>
              </a:rPr>
              <a:t>Number of matches (right scale)</a:t>
            </a:r>
          </a:p>
        </p:txBody>
      </p:sp>
      <p:sp>
        <p:nvSpPr>
          <p:cNvPr id="35846" name="Text Box 7"/>
          <p:cNvSpPr txBox="1">
            <a:spLocks noChangeArrowheads="1"/>
          </p:cNvSpPr>
          <p:nvPr/>
        </p:nvSpPr>
        <p:spPr bwMode="auto">
          <a:xfrm>
            <a:off x="1828800" y="1054100"/>
            <a:ext cx="1958975" cy="274638"/>
          </a:xfrm>
          <a:prstGeom prst="rect">
            <a:avLst/>
          </a:prstGeom>
          <a:noFill/>
          <a:ln w="9525">
            <a:noFill/>
            <a:miter lim="800000"/>
            <a:headEnd/>
            <a:tailEnd/>
          </a:ln>
        </p:spPr>
        <p:txBody>
          <a:bodyPr>
            <a:spAutoFit/>
          </a:bodyPr>
          <a:lstStyle/>
          <a:p>
            <a:pPr algn="ctr">
              <a:spcBef>
                <a:spcPct val="50000"/>
              </a:spcBef>
            </a:pPr>
            <a:r>
              <a:rPr lang="en-US">
                <a:solidFill>
                  <a:schemeClr val="tx1"/>
                </a:solidFill>
              </a:rPr>
              <a:t>STD (left scale)</a:t>
            </a:r>
          </a:p>
        </p:txBody>
      </p:sp>
      <p:sp>
        <p:nvSpPr>
          <p:cNvPr id="35847" name="Text Box 8"/>
          <p:cNvSpPr txBox="1">
            <a:spLocks noChangeArrowheads="1"/>
          </p:cNvSpPr>
          <p:nvPr/>
        </p:nvSpPr>
        <p:spPr bwMode="auto">
          <a:xfrm>
            <a:off x="5094288" y="1839913"/>
            <a:ext cx="1511300" cy="457200"/>
          </a:xfrm>
          <a:prstGeom prst="rect">
            <a:avLst/>
          </a:prstGeom>
          <a:noFill/>
          <a:ln w="9525">
            <a:noFill/>
            <a:miter lim="800000"/>
            <a:headEnd/>
            <a:tailEnd/>
          </a:ln>
        </p:spPr>
        <p:txBody>
          <a:bodyPr>
            <a:spAutoFit/>
          </a:bodyPr>
          <a:lstStyle/>
          <a:p>
            <a:pPr algn="ctr">
              <a:spcBef>
                <a:spcPct val="50000"/>
              </a:spcBef>
            </a:pPr>
            <a:r>
              <a:rPr lang="en-US">
                <a:solidFill>
                  <a:schemeClr val="tx1"/>
                </a:solidFill>
              </a:rPr>
              <a:t>Accuracy (bias) (left scale)</a:t>
            </a: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t>ENVISAT SAR Winds</a:t>
            </a:r>
            <a:endParaRPr lang="en-US" sz="3600" dirty="0"/>
          </a:p>
        </p:txBody>
      </p:sp>
      <p:pic>
        <p:nvPicPr>
          <p:cNvPr id="481283" name="Picture 3" descr="D:\Home\wpichel\presentations\2010_11_Ottawa-Winds_Meeting\var200702250558571240w499n.png"/>
          <p:cNvPicPr>
            <a:picLocks noChangeAspect="1" noChangeArrowheads="1"/>
          </p:cNvPicPr>
          <p:nvPr/>
        </p:nvPicPr>
        <p:blipFill>
          <a:blip r:embed="rId2"/>
          <a:srcRect/>
          <a:stretch>
            <a:fillRect/>
          </a:stretch>
        </p:blipFill>
        <p:spPr bwMode="auto">
          <a:xfrm>
            <a:off x="-206062" y="797202"/>
            <a:ext cx="5107577" cy="5107577"/>
          </a:xfrm>
          <a:prstGeom prst="rect">
            <a:avLst/>
          </a:prstGeom>
          <a:noFill/>
        </p:spPr>
      </p:pic>
      <p:sp>
        <p:nvSpPr>
          <p:cNvPr id="8" name="TextBox 7"/>
          <p:cNvSpPr txBox="1"/>
          <p:nvPr/>
        </p:nvSpPr>
        <p:spPr>
          <a:xfrm>
            <a:off x="443033" y="6098515"/>
            <a:ext cx="3213765" cy="461665"/>
          </a:xfrm>
          <a:prstGeom prst="rect">
            <a:avLst/>
          </a:prstGeom>
          <a:noFill/>
        </p:spPr>
        <p:txBody>
          <a:bodyPr wrap="none" rtlCol="0">
            <a:spAutoFit/>
          </a:bodyPr>
          <a:lstStyle/>
          <a:p>
            <a:pPr algn="ctr"/>
            <a:r>
              <a:rPr lang="en-US" dirty="0" smtClean="0"/>
              <a:t>ENVISAT ASAR Wide Swath Mode Winds </a:t>
            </a:r>
          </a:p>
          <a:p>
            <a:pPr algn="ctr"/>
            <a:r>
              <a:rPr lang="en-US" dirty="0" smtClean="0"/>
              <a:t>PNG Image  2/25/2007</a:t>
            </a:r>
            <a:endParaRPr lang="en-US" dirty="0"/>
          </a:p>
        </p:txBody>
      </p:sp>
      <p:pic>
        <p:nvPicPr>
          <p:cNvPr id="10" name="Picture 11" descr="var201004261559170894w285n.png"/>
          <p:cNvPicPr>
            <a:picLocks noChangeAspect="1"/>
          </p:cNvPicPr>
          <p:nvPr/>
        </p:nvPicPr>
        <p:blipFill>
          <a:blip r:embed="rId3" cstate="print"/>
          <a:srcRect/>
          <a:stretch>
            <a:fillRect/>
          </a:stretch>
        </p:blipFill>
        <p:spPr bwMode="auto">
          <a:xfrm>
            <a:off x="3760630" y="775951"/>
            <a:ext cx="5383370" cy="5383370"/>
          </a:xfrm>
          <a:prstGeom prst="rect">
            <a:avLst/>
          </a:prstGeom>
          <a:noFill/>
          <a:ln w="9525">
            <a:noFill/>
            <a:miter lim="800000"/>
            <a:headEnd/>
            <a:tailEnd/>
          </a:ln>
        </p:spPr>
      </p:pic>
      <p:sp>
        <p:nvSpPr>
          <p:cNvPr id="11" name="TextBox 10"/>
          <p:cNvSpPr txBox="1"/>
          <p:nvPr/>
        </p:nvSpPr>
        <p:spPr>
          <a:xfrm>
            <a:off x="4567327" y="6211669"/>
            <a:ext cx="4006225" cy="646331"/>
          </a:xfrm>
          <a:prstGeom prst="rect">
            <a:avLst/>
          </a:prstGeom>
          <a:noFill/>
        </p:spPr>
        <p:txBody>
          <a:bodyPr wrap="none" rtlCol="0">
            <a:spAutoFit/>
          </a:bodyPr>
          <a:lstStyle/>
          <a:p>
            <a:pPr algn="ctr" eaLnBrk="1" hangingPunct="1"/>
            <a:r>
              <a:rPr lang="en-US" dirty="0" smtClean="0">
                <a:solidFill>
                  <a:schemeClr val="accent6"/>
                </a:solidFill>
                <a:ea typeface="ＭＳ Ｐゴシック" pitchFamily="34" charset="-128"/>
              </a:rPr>
              <a:t>ENVISAT  – PNG Wind Image </a:t>
            </a:r>
          </a:p>
          <a:p>
            <a:pPr algn="ctr"/>
            <a:r>
              <a:rPr lang="en-US" dirty="0" smtClean="0">
                <a:solidFill>
                  <a:schemeClr val="accent6"/>
                </a:solidFill>
                <a:ea typeface="ＭＳ Ｐゴシック" pitchFamily="34" charset="-128"/>
              </a:rPr>
              <a:t>April 26, 2010 1558 UT</a:t>
            </a:r>
          </a:p>
          <a:p>
            <a:pPr algn="ctr"/>
            <a:r>
              <a:rPr lang="en-US" dirty="0" smtClean="0">
                <a:solidFill>
                  <a:schemeClr val="accent6"/>
                </a:solidFill>
                <a:ea typeface="ＭＳ Ｐゴシック" pitchFamily="34" charset="-128"/>
              </a:rPr>
              <a:t>Dark area center right is the Deepwater Horizon spill</a:t>
            </a:r>
            <a:endParaRPr lang="en-US" dirty="0">
              <a:solidFill>
                <a:schemeClr val="accent6"/>
              </a:solidFill>
              <a:ea typeface="ＭＳ Ｐゴシック" pitchFamily="34" charset="-12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9" descr="ASAR_Buoy_Comparison"/>
          <p:cNvPicPr>
            <a:picLocks noChangeAspect="1" noChangeArrowheads="1"/>
          </p:cNvPicPr>
          <p:nvPr/>
        </p:nvPicPr>
        <p:blipFill>
          <a:blip r:embed="rId2"/>
          <a:srcRect/>
          <a:stretch>
            <a:fillRect/>
          </a:stretch>
        </p:blipFill>
        <p:spPr bwMode="auto">
          <a:xfrm>
            <a:off x="1201783" y="849086"/>
            <a:ext cx="6831874" cy="5697384"/>
          </a:xfrm>
          <a:prstGeom prst="rect">
            <a:avLst/>
          </a:prstGeom>
          <a:noFill/>
          <a:ln w="9525">
            <a:noFill/>
            <a:miter lim="800000"/>
            <a:headEnd/>
            <a:tailEnd/>
          </a:ln>
        </p:spPr>
      </p:pic>
      <p:sp>
        <p:nvSpPr>
          <p:cNvPr id="5" name="TextBox 4"/>
          <p:cNvSpPr txBox="1"/>
          <p:nvPr/>
        </p:nvSpPr>
        <p:spPr>
          <a:xfrm>
            <a:off x="914400" y="300445"/>
            <a:ext cx="7265066" cy="400110"/>
          </a:xfrm>
          <a:prstGeom prst="rect">
            <a:avLst/>
          </a:prstGeom>
          <a:noFill/>
        </p:spPr>
        <p:txBody>
          <a:bodyPr wrap="none" rtlCol="0">
            <a:spAutoFit/>
          </a:bodyPr>
          <a:lstStyle/>
          <a:p>
            <a:r>
              <a:rPr lang="en-US" sz="2000" dirty="0" smtClean="0"/>
              <a:t>ENVISAT ASAR Validation – Comparison with Buoy Winds</a:t>
            </a:r>
            <a:endParaRPr lang="en-US" sz="20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14400" y="300445"/>
            <a:ext cx="7760907" cy="400110"/>
          </a:xfrm>
          <a:prstGeom prst="rect">
            <a:avLst/>
          </a:prstGeom>
          <a:noFill/>
        </p:spPr>
        <p:txBody>
          <a:bodyPr wrap="none" rtlCol="0">
            <a:spAutoFit/>
          </a:bodyPr>
          <a:lstStyle/>
          <a:p>
            <a:r>
              <a:rPr lang="en-US" sz="2000" dirty="0" smtClean="0"/>
              <a:t>ENVISAT ASAR Validation – Comparison with ASCAT Winds</a:t>
            </a:r>
            <a:endParaRPr lang="en-US" sz="2000" dirty="0"/>
          </a:p>
        </p:txBody>
      </p:sp>
      <p:pic>
        <p:nvPicPr>
          <p:cNvPr id="6" name="Picture 5" descr="Fig.4B ASAR_WSM_ASCAT_Wind_Speed_Comparison_rm_3_std_2010_Jun_28.jpg"/>
          <p:cNvPicPr>
            <a:picLocks noChangeAspect="1"/>
          </p:cNvPicPr>
          <p:nvPr/>
        </p:nvPicPr>
        <p:blipFill>
          <a:blip r:embed="rId2"/>
          <a:stretch>
            <a:fillRect/>
          </a:stretch>
        </p:blipFill>
        <p:spPr>
          <a:xfrm>
            <a:off x="1576550" y="717329"/>
            <a:ext cx="5904187" cy="5904187"/>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p:txBody>
          <a:bodyPr/>
          <a:lstStyle/>
          <a:p>
            <a:r>
              <a:rPr lang="en-US" sz="2000" dirty="0" smtClean="0">
                <a:solidFill>
                  <a:srgbClr val="000099"/>
                </a:solidFill>
              </a:rPr>
              <a:t>ALOS SAR Wind Image</a:t>
            </a:r>
            <a:r>
              <a:rPr lang="en-US" sz="2000" dirty="0">
                <a:solidFill>
                  <a:srgbClr val="000099"/>
                </a:solidFill>
              </a:rPr>
              <a:t/>
            </a:r>
            <a:br>
              <a:rPr lang="en-US" sz="2000" dirty="0">
                <a:solidFill>
                  <a:srgbClr val="000099"/>
                </a:solidFill>
              </a:rPr>
            </a:br>
            <a:endParaRPr lang="en-US" sz="2000" dirty="0">
              <a:solidFill>
                <a:srgbClr val="000099"/>
              </a:solidFill>
            </a:endParaRPr>
          </a:p>
        </p:txBody>
      </p:sp>
      <p:pic>
        <p:nvPicPr>
          <p:cNvPr id="642051" name="Picture 3" descr="HH-ALPSRS052742850-W1"/>
          <p:cNvPicPr>
            <a:picLocks noGrp="1" noChangeAspect="1" noChangeArrowheads="1"/>
          </p:cNvPicPr>
          <p:nvPr>
            <p:ph sz="half" idx="1"/>
          </p:nvPr>
        </p:nvPicPr>
        <p:blipFill>
          <a:blip r:embed="rId2"/>
          <a:srcRect/>
          <a:stretch>
            <a:fillRect/>
          </a:stretch>
        </p:blipFill>
        <p:spPr>
          <a:xfrm>
            <a:off x="269875" y="993775"/>
            <a:ext cx="5707063" cy="5707063"/>
          </a:xfrm>
          <a:noFill/>
          <a:ln/>
        </p:spPr>
      </p:pic>
      <p:sp>
        <p:nvSpPr>
          <p:cNvPr id="642052" name="Text Box 4"/>
          <p:cNvSpPr txBox="1">
            <a:spLocks noChangeArrowheads="1"/>
          </p:cNvSpPr>
          <p:nvPr/>
        </p:nvSpPr>
        <p:spPr bwMode="auto">
          <a:xfrm>
            <a:off x="6138863" y="2198688"/>
            <a:ext cx="2536825" cy="946150"/>
          </a:xfrm>
          <a:prstGeom prst="rect">
            <a:avLst/>
          </a:prstGeom>
          <a:noFill/>
          <a:ln w="9525">
            <a:noFill/>
            <a:miter lim="800000"/>
            <a:headEnd/>
            <a:tailEnd/>
          </a:ln>
          <a:effectLst/>
        </p:spPr>
        <p:txBody>
          <a:bodyPr wrap="none">
            <a:spAutoFit/>
          </a:bodyPr>
          <a:lstStyle/>
          <a:p>
            <a:r>
              <a:rPr lang="en-US" sz="2800" b="1"/>
              <a:t>ALOS Winds</a:t>
            </a:r>
          </a:p>
          <a:p>
            <a:r>
              <a:rPr lang="en-US" sz="2800" b="1"/>
              <a:t>U.S. East Coast</a:t>
            </a:r>
          </a:p>
        </p:txBody>
      </p:sp>
      <p:sp>
        <p:nvSpPr>
          <p:cNvPr id="6" name="Content Placeholder 5"/>
          <p:cNvSpPr>
            <a:spLocks noGrp="1"/>
          </p:cNvSpPr>
          <p:nvPr>
            <p:ph sz="half" idx="2"/>
          </p:nvPr>
        </p:nvSpPr>
        <p:spPr/>
        <p:txBody>
          <a:bodyPr/>
          <a:lstStyle/>
          <a:p>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1" descr="ALOS_JAXA0_ASCAT_Wind_Speed_Comparison_rm_3_std_2010_Aug_29.jpg"/>
          <p:cNvPicPr>
            <a:picLocks noChangeAspect="1"/>
          </p:cNvPicPr>
          <p:nvPr/>
        </p:nvPicPr>
        <p:blipFill>
          <a:blip r:embed="rId2"/>
          <a:srcRect/>
          <a:stretch>
            <a:fillRect/>
          </a:stretch>
        </p:blipFill>
        <p:spPr bwMode="auto">
          <a:xfrm>
            <a:off x="1143000" y="0"/>
            <a:ext cx="6858000"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06211" name="Rectangle 3"/>
          <p:cNvSpPr>
            <a:spLocks noGrp="1" noChangeArrowheads="1"/>
          </p:cNvSpPr>
          <p:nvPr>
            <p:ph type="body" idx="1"/>
          </p:nvPr>
        </p:nvSpPr>
        <p:spPr>
          <a:xfrm>
            <a:off x="195943" y="715872"/>
            <a:ext cx="9144000" cy="5110162"/>
          </a:xfrm>
        </p:spPr>
        <p:txBody>
          <a:bodyPr/>
          <a:lstStyle/>
          <a:p>
            <a:pPr>
              <a:lnSpc>
                <a:spcPct val="90000"/>
              </a:lnSpc>
            </a:pPr>
            <a:r>
              <a:rPr lang="en-US" sz="2000" dirty="0"/>
              <a:t>2008 </a:t>
            </a:r>
            <a:r>
              <a:rPr lang="en-US" sz="2000" dirty="0" smtClean="0"/>
              <a:t>-- </a:t>
            </a:r>
            <a:r>
              <a:rPr lang="en-US" sz="2000" dirty="0"/>
              <a:t>Formal User Request to make SAR Winds operational </a:t>
            </a:r>
            <a:endParaRPr lang="en-US" sz="2000" dirty="0" smtClean="0"/>
          </a:p>
          <a:p>
            <a:pPr lvl="2">
              <a:lnSpc>
                <a:spcPct val="90000"/>
              </a:lnSpc>
              <a:buNone/>
            </a:pPr>
            <a:r>
              <a:rPr lang="en-US" sz="2000" b="1" dirty="0" smtClean="0"/>
              <a:t> --  Proposal </a:t>
            </a:r>
            <a:r>
              <a:rPr lang="en-US" sz="2000" b="1" dirty="0"/>
              <a:t>developed to transition winds from research to </a:t>
            </a:r>
            <a:r>
              <a:rPr lang="en-US" sz="2000" b="1" dirty="0" smtClean="0"/>
              <a:t> </a:t>
            </a:r>
          </a:p>
          <a:p>
            <a:pPr lvl="2">
              <a:lnSpc>
                <a:spcPct val="90000"/>
              </a:lnSpc>
              <a:buNone/>
            </a:pPr>
            <a:r>
              <a:rPr lang="en-US" sz="2000" b="1" dirty="0" smtClean="0"/>
              <a:t>     operations</a:t>
            </a:r>
          </a:p>
          <a:p>
            <a:pPr lvl="2">
              <a:lnSpc>
                <a:spcPct val="90000"/>
              </a:lnSpc>
              <a:buNone/>
            </a:pPr>
            <a:endParaRPr lang="en-US" sz="2000" b="1" dirty="0"/>
          </a:p>
          <a:p>
            <a:pPr>
              <a:lnSpc>
                <a:spcPct val="90000"/>
              </a:lnSpc>
            </a:pPr>
            <a:r>
              <a:rPr lang="en-US" sz="2000" dirty="0" smtClean="0"/>
              <a:t>2009 --  Operational </a:t>
            </a:r>
            <a:r>
              <a:rPr lang="en-US" sz="2000" dirty="0"/>
              <a:t>implementation approved and </a:t>
            </a:r>
            <a:r>
              <a:rPr lang="en-US" sz="2000" dirty="0" smtClean="0"/>
              <a:t>funded</a:t>
            </a:r>
            <a:endParaRPr lang="en-US" sz="2000" dirty="0"/>
          </a:p>
          <a:p>
            <a:pPr>
              <a:lnSpc>
                <a:spcPct val="90000"/>
              </a:lnSpc>
              <a:buNone/>
            </a:pPr>
            <a:r>
              <a:rPr lang="en-US" sz="2000" dirty="0" smtClean="0"/>
              <a:t>		 --  </a:t>
            </a:r>
            <a:r>
              <a:rPr lang="en-US" sz="2000" dirty="0"/>
              <a:t>PDR and </a:t>
            </a:r>
            <a:r>
              <a:rPr lang="en-US" sz="2000" dirty="0" smtClean="0"/>
              <a:t>CDR</a:t>
            </a:r>
          </a:p>
          <a:p>
            <a:pPr>
              <a:lnSpc>
                <a:spcPct val="90000"/>
              </a:lnSpc>
              <a:buNone/>
            </a:pPr>
            <a:endParaRPr lang="en-US" sz="2000" dirty="0"/>
          </a:p>
          <a:p>
            <a:pPr>
              <a:lnSpc>
                <a:spcPct val="90000"/>
              </a:lnSpc>
            </a:pPr>
            <a:r>
              <a:rPr lang="en-US" sz="2000" dirty="0" smtClean="0"/>
              <a:t>2010 -- Software development – Ingest, Wind, Validation Modules</a:t>
            </a:r>
          </a:p>
          <a:p>
            <a:pPr>
              <a:lnSpc>
                <a:spcPct val="90000"/>
              </a:lnSpc>
              <a:buNone/>
            </a:pPr>
            <a:r>
              <a:rPr lang="en-US" sz="2000" dirty="0" smtClean="0"/>
              <a:t> &amp; 2011 -- Code walkthrough – September 2011</a:t>
            </a:r>
          </a:p>
          <a:p>
            <a:pPr lvl="2">
              <a:lnSpc>
                <a:spcPct val="90000"/>
              </a:lnSpc>
              <a:buNone/>
            </a:pPr>
            <a:r>
              <a:rPr lang="en-US" sz="1400" dirty="0" smtClean="0"/>
              <a:t> </a:t>
            </a:r>
            <a:r>
              <a:rPr lang="en-US" sz="2000" b="1" dirty="0" smtClean="0"/>
              <a:t>-- Pre-Operational Production – November 2011</a:t>
            </a:r>
          </a:p>
          <a:p>
            <a:pPr lvl="2">
              <a:lnSpc>
                <a:spcPct val="90000"/>
              </a:lnSpc>
              <a:buNone/>
            </a:pPr>
            <a:endParaRPr lang="en-US" sz="1400" dirty="0"/>
          </a:p>
          <a:p>
            <a:pPr>
              <a:lnSpc>
                <a:spcPct val="90000"/>
              </a:lnSpc>
            </a:pPr>
            <a:r>
              <a:rPr lang="en-US" sz="2000" dirty="0" smtClean="0"/>
              <a:t>2012 – Code and Documentation complete – January 2012</a:t>
            </a:r>
          </a:p>
          <a:p>
            <a:pPr lvl="2">
              <a:lnSpc>
                <a:spcPct val="90000"/>
              </a:lnSpc>
              <a:buNone/>
            </a:pPr>
            <a:r>
              <a:rPr lang="en-US" sz="1400" dirty="0" smtClean="0"/>
              <a:t> </a:t>
            </a:r>
            <a:r>
              <a:rPr lang="en-US" sz="2000" b="1" dirty="0" smtClean="0"/>
              <a:t>-- Completion of evaluation of pre-operational products – February 2012 </a:t>
            </a:r>
            <a:endParaRPr lang="en-US" sz="1400" dirty="0" smtClean="0"/>
          </a:p>
          <a:p>
            <a:pPr>
              <a:lnSpc>
                <a:spcPct val="90000"/>
              </a:lnSpc>
              <a:buNone/>
            </a:pPr>
            <a:r>
              <a:rPr lang="en-US" sz="2000" dirty="0" smtClean="0"/>
              <a:t>              -- Begin product archival – May 2011</a:t>
            </a:r>
          </a:p>
          <a:p>
            <a:pPr>
              <a:lnSpc>
                <a:spcPct val="90000"/>
              </a:lnSpc>
              <a:buNone/>
            </a:pPr>
            <a:r>
              <a:rPr lang="en-US" sz="2000" dirty="0" smtClean="0"/>
              <a:t>              -- </a:t>
            </a:r>
            <a:r>
              <a:rPr lang="en-US" sz="2000" dirty="0" smtClean="0">
                <a:solidFill>
                  <a:srgbClr val="FF0000"/>
                </a:solidFill>
              </a:rPr>
              <a:t>SAR </a:t>
            </a:r>
            <a:r>
              <a:rPr lang="en-US" sz="2000" dirty="0">
                <a:solidFill>
                  <a:srgbClr val="FF0000"/>
                </a:solidFill>
              </a:rPr>
              <a:t>winds operational – </a:t>
            </a:r>
            <a:r>
              <a:rPr lang="en-US" sz="2000" dirty="0" smtClean="0">
                <a:solidFill>
                  <a:srgbClr val="FF0000"/>
                </a:solidFill>
              </a:rPr>
              <a:t>May 2011</a:t>
            </a:r>
          </a:p>
          <a:p>
            <a:pPr>
              <a:lnSpc>
                <a:spcPct val="90000"/>
              </a:lnSpc>
              <a:buNone/>
            </a:pPr>
            <a:r>
              <a:rPr lang="en-US" sz="2000" dirty="0" smtClean="0"/>
              <a:t>              -- First major operational software update – November 2012</a:t>
            </a:r>
            <a:endParaRPr lang="en-US" sz="2000" dirty="0"/>
          </a:p>
        </p:txBody>
      </p:sp>
      <p:sp>
        <p:nvSpPr>
          <p:cNvPr id="606212" name="Text Box 4"/>
          <p:cNvSpPr txBox="1">
            <a:spLocks noChangeArrowheads="1"/>
          </p:cNvSpPr>
          <p:nvPr/>
        </p:nvSpPr>
        <p:spPr bwMode="auto">
          <a:xfrm>
            <a:off x="838200" y="76200"/>
            <a:ext cx="7443576" cy="461665"/>
          </a:xfrm>
          <a:prstGeom prst="rect">
            <a:avLst/>
          </a:prstGeom>
          <a:noFill/>
          <a:ln w="9525">
            <a:noFill/>
            <a:miter lim="800000"/>
            <a:headEnd/>
            <a:tailEnd/>
          </a:ln>
          <a:effectLst/>
        </p:spPr>
        <p:txBody>
          <a:bodyPr wrap="none">
            <a:spAutoFit/>
          </a:bodyPr>
          <a:lstStyle/>
          <a:p>
            <a:r>
              <a:rPr lang="en-US" sz="2400" b="1" dirty="0">
                <a:solidFill>
                  <a:srgbClr val="000099"/>
                </a:solidFill>
              </a:rPr>
              <a:t>SAR Winds Operational </a:t>
            </a:r>
            <a:r>
              <a:rPr lang="en-US" sz="2400" b="1" dirty="0" smtClean="0">
                <a:solidFill>
                  <a:srgbClr val="000099"/>
                </a:solidFill>
              </a:rPr>
              <a:t>Implementation Schedule</a:t>
            </a:r>
            <a:endParaRPr lang="en-US" sz="2400" b="1" dirty="0">
              <a:solidFill>
                <a:srgbClr val="000099"/>
              </a:solidFill>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a:xfrm>
            <a:off x="304800" y="152400"/>
            <a:ext cx="8610600" cy="685800"/>
          </a:xfrm>
        </p:spPr>
        <p:txBody>
          <a:bodyPr/>
          <a:lstStyle/>
          <a:p>
            <a:pPr eaLnBrk="1" hangingPunct="1"/>
            <a:r>
              <a:rPr lang="en-US" sz="2800" dirty="0" smtClean="0"/>
              <a:t>The Future – Operational SAR Constellations</a:t>
            </a:r>
          </a:p>
        </p:txBody>
      </p:sp>
      <p:sp>
        <p:nvSpPr>
          <p:cNvPr id="7" name="TextBox 6"/>
          <p:cNvSpPr txBox="1"/>
          <p:nvPr/>
        </p:nvSpPr>
        <p:spPr>
          <a:xfrm>
            <a:off x="4273994" y="2150220"/>
            <a:ext cx="4328622" cy="707886"/>
          </a:xfrm>
          <a:prstGeom prst="rect">
            <a:avLst/>
          </a:prstGeom>
          <a:noFill/>
        </p:spPr>
        <p:txBody>
          <a:bodyPr wrap="none" rtlCol="0">
            <a:spAutoFit/>
          </a:bodyPr>
          <a:lstStyle/>
          <a:p>
            <a:pPr algn="ctr"/>
            <a:r>
              <a:rPr lang="en-US" sz="2000" dirty="0" smtClean="0"/>
              <a:t>RADARSAT Constellation Mission</a:t>
            </a:r>
          </a:p>
          <a:p>
            <a:pPr algn="ctr"/>
            <a:r>
              <a:rPr lang="en-US" sz="2000" dirty="0" smtClean="0"/>
              <a:t>3 Satellites</a:t>
            </a:r>
            <a:endParaRPr lang="en-US" sz="2000" dirty="0"/>
          </a:p>
        </p:txBody>
      </p:sp>
      <p:pic>
        <p:nvPicPr>
          <p:cNvPr id="8" name="Picture 7" descr="S1-Data_Sheet.bmp"/>
          <p:cNvPicPr>
            <a:picLocks noChangeAspect="1"/>
          </p:cNvPicPr>
          <p:nvPr/>
        </p:nvPicPr>
        <p:blipFill>
          <a:blip r:embed="rId3"/>
          <a:stretch>
            <a:fillRect/>
          </a:stretch>
        </p:blipFill>
        <p:spPr>
          <a:xfrm>
            <a:off x="206062" y="746974"/>
            <a:ext cx="3593205" cy="3884699"/>
          </a:xfrm>
          <a:prstGeom prst="rect">
            <a:avLst/>
          </a:prstGeom>
        </p:spPr>
      </p:pic>
      <p:pic>
        <p:nvPicPr>
          <p:cNvPr id="6" name="Picture 4" descr="RC_Concept"/>
          <p:cNvPicPr>
            <a:picLocks noGrp="1" noChangeAspect="1" noChangeArrowheads="1"/>
          </p:cNvPicPr>
          <p:nvPr>
            <p:ph sz="half" idx="4294967295"/>
          </p:nvPr>
        </p:nvPicPr>
        <p:blipFill>
          <a:blip r:embed="rId4" cstate="print"/>
          <a:srcRect/>
          <a:stretch>
            <a:fillRect/>
          </a:stretch>
        </p:blipFill>
        <p:spPr>
          <a:xfrm>
            <a:off x="3425650" y="3273529"/>
            <a:ext cx="5460773" cy="3449619"/>
          </a:xfrm>
          <a:prstGeom prst="rect">
            <a:avLst/>
          </a:prstGeom>
          <a:noFill/>
          <a:ln/>
        </p:spPr>
      </p:pic>
      <p:sp>
        <p:nvSpPr>
          <p:cNvPr id="9" name="TextBox 8"/>
          <p:cNvSpPr txBox="1"/>
          <p:nvPr/>
        </p:nvSpPr>
        <p:spPr>
          <a:xfrm>
            <a:off x="862884" y="4790940"/>
            <a:ext cx="1521570" cy="707886"/>
          </a:xfrm>
          <a:prstGeom prst="rect">
            <a:avLst/>
          </a:prstGeom>
          <a:noFill/>
        </p:spPr>
        <p:txBody>
          <a:bodyPr wrap="none" rtlCol="0">
            <a:spAutoFit/>
          </a:bodyPr>
          <a:lstStyle/>
          <a:p>
            <a:r>
              <a:rPr lang="en-US" sz="2000" dirty="0" smtClean="0"/>
              <a:t>Sentinel-1</a:t>
            </a:r>
          </a:p>
          <a:p>
            <a:r>
              <a:rPr lang="en-US" sz="2000" dirty="0" smtClean="0"/>
              <a:t>2 Satellites</a:t>
            </a:r>
            <a:endParaRPr lang="en-US" sz="2000"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4"/>
          <p:cNvSpPr>
            <a:spLocks noGrp="1" noChangeArrowheads="1"/>
          </p:cNvSpPr>
          <p:nvPr>
            <p:ph type="title"/>
          </p:nvPr>
        </p:nvSpPr>
        <p:spPr/>
        <p:txBody>
          <a:bodyPr/>
          <a:lstStyle/>
          <a:p>
            <a:pPr eaLnBrk="1" hangingPunct="1"/>
            <a:r>
              <a:rPr lang="en-US" smtClean="0">
                <a:ea typeface="ＭＳ Ｐゴシック" pitchFamily="34" charset="-128"/>
              </a:rPr>
              <a:t>Summary</a:t>
            </a:r>
          </a:p>
        </p:txBody>
      </p:sp>
      <p:pic>
        <p:nvPicPr>
          <p:cNvPr id="17411" name="Picture 5" descr="Google_both"/>
          <p:cNvPicPr>
            <a:picLocks noChangeAspect="1" noChangeArrowheads="1"/>
          </p:cNvPicPr>
          <p:nvPr/>
        </p:nvPicPr>
        <p:blipFill>
          <a:blip r:embed="rId3">
            <a:lum bright="12000"/>
          </a:blip>
          <a:srcRect/>
          <a:stretch>
            <a:fillRect/>
          </a:stretch>
        </p:blipFill>
        <p:spPr bwMode="auto">
          <a:xfrm>
            <a:off x="254401" y="2121683"/>
            <a:ext cx="6070199" cy="4677255"/>
          </a:xfrm>
          <a:prstGeom prst="rect">
            <a:avLst/>
          </a:prstGeom>
          <a:noFill/>
          <a:ln w="9525">
            <a:noFill/>
            <a:miter lim="800000"/>
            <a:headEnd/>
            <a:tailEnd/>
          </a:ln>
        </p:spPr>
      </p:pic>
      <p:sp>
        <p:nvSpPr>
          <p:cNvPr id="17412" name="Text Box 6"/>
          <p:cNvSpPr txBox="1">
            <a:spLocks noChangeArrowheads="1"/>
          </p:cNvSpPr>
          <p:nvPr/>
        </p:nvSpPr>
        <p:spPr bwMode="auto">
          <a:xfrm>
            <a:off x="6397625" y="3844925"/>
            <a:ext cx="2582863" cy="1370013"/>
          </a:xfrm>
          <a:prstGeom prst="rect">
            <a:avLst/>
          </a:prstGeom>
          <a:noFill/>
          <a:ln w="9525">
            <a:noFill/>
            <a:miter lim="800000"/>
            <a:headEnd/>
            <a:tailEnd/>
          </a:ln>
        </p:spPr>
        <p:txBody>
          <a:bodyPr>
            <a:spAutoFit/>
          </a:bodyPr>
          <a:lstStyle/>
          <a:p>
            <a:pPr algn="ctr" eaLnBrk="0" hangingPunct="0"/>
            <a:r>
              <a:rPr lang="en-US">
                <a:solidFill>
                  <a:srgbClr val="003399"/>
                </a:solidFill>
              </a:rPr>
              <a:t>Composite RADARSAT-1 (left) and ENVISAT (right) wind images </a:t>
            </a:r>
          </a:p>
          <a:p>
            <a:pPr algn="ctr" eaLnBrk="0" hangingPunct="0"/>
            <a:r>
              <a:rPr lang="en-US">
                <a:solidFill>
                  <a:srgbClr val="003399"/>
                </a:solidFill>
              </a:rPr>
              <a:t>from March 13, 2007 (4 hours apart) showing gap winds near</a:t>
            </a:r>
          </a:p>
          <a:p>
            <a:pPr algn="ctr" eaLnBrk="0" hangingPunct="0"/>
            <a:r>
              <a:rPr lang="en-US">
                <a:solidFill>
                  <a:srgbClr val="003399"/>
                </a:solidFill>
              </a:rPr>
              <a:t> Kodiak Island (Google Earth product display).</a:t>
            </a:r>
          </a:p>
        </p:txBody>
      </p:sp>
      <p:sp>
        <p:nvSpPr>
          <p:cNvPr id="17413" name="Text Box 7"/>
          <p:cNvSpPr txBox="1">
            <a:spLocks noChangeArrowheads="1"/>
          </p:cNvSpPr>
          <p:nvPr/>
        </p:nvSpPr>
        <p:spPr bwMode="auto">
          <a:xfrm>
            <a:off x="444500" y="640769"/>
            <a:ext cx="8234363" cy="1465263"/>
          </a:xfrm>
          <a:prstGeom prst="rect">
            <a:avLst/>
          </a:prstGeom>
          <a:noFill/>
          <a:ln w="9525">
            <a:noFill/>
            <a:miter lim="800000"/>
            <a:headEnd/>
            <a:tailEnd/>
          </a:ln>
        </p:spPr>
        <p:txBody>
          <a:bodyPr>
            <a:spAutoFit/>
          </a:bodyPr>
          <a:lstStyle/>
          <a:p>
            <a:r>
              <a:rPr lang="en-US" sz="1800" dirty="0"/>
              <a:t>The SAR Wind product has proven to be of significant utility to government operational offices in Alaska and elsewhere and is mature enough for transition from research to operations.  Operational implementation began January 2009 with completion scheduled for </a:t>
            </a:r>
            <a:r>
              <a:rPr lang="en-US" sz="1800" dirty="0" smtClean="0"/>
              <a:t>May 2012.</a:t>
            </a:r>
            <a:endParaRPr lang="en-US" sz="18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pPr eaLnBrk="1" hangingPunct="1"/>
            <a:r>
              <a:rPr lang="en-US" sz="2800" dirty="0" smtClean="0"/>
              <a:t>NOAA SAR Wind Background</a:t>
            </a:r>
          </a:p>
        </p:txBody>
      </p:sp>
      <p:sp>
        <p:nvSpPr>
          <p:cNvPr id="18437" name="Rectangle 3"/>
          <p:cNvSpPr>
            <a:spLocks noGrp="1" noChangeArrowheads="1"/>
          </p:cNvSpPr>
          <p:nvPr>
            <p:ph type="body" idx="1"/>
          </p:nvPr>
        </p:nvSpPr>
        <p:spPr>
          <a:xfrm>
            <a:off x="533400" y="1037500"/>
            <a:ext cx="8610600" cy="5181600"/>
          </a:xfrm>
        </p:spPr>
        <p:txBody>
          <a:bodyPr/>
          <a:lstStyle/>
          <a:p>
            <a:pPr marL="457200" indent="-457200" eaLnBrk="1" hangingPunct="1">
              <a:buAutoNum type="arabicPeriod"/>
            </a:pPr>
            <a:r>
              <a:rPr lang="en-US" dirty="0" smtClean="0"/>
              <a:t>1999 - Experimental SAR winds production began </a:t>
            </a:r>
          </a:p>
          <a:p>
            <a:pPr marL="457200" indent="-457200" eaLnBrk="1" hangingPunct="1">
              <a:buAutoNum type="arabicPeriod"/>
            </a:pPr>
            <a:endParaRPr lang="en-US" dirty="0" smtClean="0"/>
          </a:p>
          <a:p>
            <a:pPr marL="457200" indent="-457200" eaLnBrk="1" hangingPunct="1">
              <a:buAutoNum type="arabicPeriod"/>
            </a:pPr>
            <a:r>
              <a:rPr lang="en-US" dirty="0" smtClean="0"/>
              <a:t>2005 - Major upgrade to APL NOAA SAR Wind Retrieval System (ANSWRS)</a:t>
            </a:r>
          </a:p>
          <a:p>
            <a:pPr eaLnBrk="1" hangingPunct="1"/>
            <a:endParaRPr lang="en-US" dirty="0" smtClean="0"/>
          </a:p>
          <a:p>
            <a:pPr marL="457200" indent="-457200" eaLnBrk="1" hangingPunct="1">
              <a:buAutoNum type="arabicPeriod" startAt="3"/>
            </a:pPr>
            <a:r>
              <a:rPr lang="en-US" dirty="0" smtClean="0"/>
              <a:t>2009 - Transition to operations approved</a:t>
            </a:r>
          </a:p>
          <a:p>
            <a:pPr marL="457200" indent="-457200" eaLnBrk="1" hangingPunct="1">
              <a:buNone/>
            </a:pPr>
            <a:r>
              <a:rPr lang="en-US" dirty="0" smtClean="0"/>
              <a:t> </a:t>
            </a:r>
          </a:p>
          <a:p>
            <a:pPr marL="457200" indent="-457200" eaLnBrk="1" hangingPunct="1">
              <a:buNone/>
            </a:pPr>
            <a:r>
              <a:rPr lang="en-US" dirty="0" smtClean="0"/>
              <a:t>4.  2011 – Begin testing new operational SAR winds product system</a:t>
            </a:r>
          </a:p>
          <a:p>
            <a:pPr eaLnBrk="1" hangingPunct="1"/>
            <a:endParaRPr lang="en-US" dirty="0" smtClean="0"/>
          </a:p>
          <a:p>
            <a:pPr eaLnBrk="1" hangingPunct="1">
              <a:buNone/>
            </a:pPr>
            <a:r>
              <a:rPr lang="en-US" dirty="0" smtClean="0"/>
              <a:t>3.  2012 – Complete operational implementation</a:t>
            </a:r>
          </a:p>
          <a:p>
            <a:pPr eaLnBrk="1" hangingPunct="1"/>
            <a:endParaRPr lang="en-US" dirty="0" smtClean="0"/>
          </a:p>
          <a:p>
            <a:pPr eaLnBrk="1" hangingPunct="1">
              <a:buNone/>
            </a:pPr>
            <a:endParaRPr 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2"/>
          <p:cNvSpPr>
            <a:spLocks noGrp="1" noChangeArrowheads="1"/>
          </p:cNvSpPr>
          <p:nvPr>
            <p:ph type="title"/>
          </p:nvPr>
        </p:nvSpPr>
        <p:spPr/>
        <p:txBody>
          <a:bodyPr/>
          <a:lstStyle/>
          <a:p>
            <a:pPr eaLnBrk="1" hangingPunct="1"/>
            <a:r>
              <a:rPr lang="en-US" sz="2800" dirty="0" smtClean="0"/>
              <a:t>NOAA SAR Winds Operational Goals</a:t>
            </a:r>
          </a:p>
        </p:txBody>
      </p:sp>
      <p:sp>
        <p:nvSpPr>
          <p:cNvPr id="18437" name="Rectangle 3"/>
          <p:cNvSpPr>
            <a:spLocks noGrp="1" noChangeArrowheads="1"/>
          </p:cNvSpPr>
          <p:nvPr>
            <p:ph type="body" idx="1"/>
          </p:nvPr>
        </p:nvSpPr>
        <p:spPr>
          <a:xfrm>
            <a:off x="533400" y="832548"/>
            <a:ext cx="8610600" cy="5181600"/>
          </a:xfrm>
        </p:spPr>
        <p:txBody>
          <a:bodyPr/>
          <a:lstStyle/>
          <a:p>
            <a:pPr eaLnBrk="1" hangingPunct="1">
              <a:buNone/>
            </a:pPr>
            <a:r>
              <a:rPr lang="en-US" dirty="0" smtClean="0"/>
              <a:t>1.	 Implement operational production of SAR-derived high-resolution winds in NOAA/NESDIS Office of Satellite and Product Operations (OSPO)</a:t>
            </a:r>
          </a:p>
          <a:p>
            <a:pPr eaLnBrk="1" hangingPunct="1"/>
            <a:endParaRPr lang="en-US" dirty="0" smtClean="0"/>
          </a:p>
          <a:p>
            <a:pPr eaLnBrk="1" hangingPunct="1">
              <a:buNone/>
            </a:pPr>
            <a:r>
              <a:rPr lang="en-US" dirty="0" smtClean="0"/>
              <a:t>2.  Be capable of deriving winds from all readily available SAR satellites and modes</a:t>
            </a:r>
          </a:p>
          <a:p>
            <a:pPr eaLnBrk="1" hangingPunct="1"/>
            <a:endParaRPr lang="en-US" dirty="0" smtClean="0"/>
          </a:p>
          <a:p>
            <a:pPr eaLnBrk="1" hangingPunct="1">
              <a:buNone/>
            </a:pPr>
            <a:r>
              <a:rPr lang="en-US" dirty="0" smtClean="0"/>
              <a:t>3.  Develop a system which can be easily modified to handle future operational SAR data from Sentinel-1 and RADARSAT Constellation Mission</a:t>
            </a:r>
          </a:p>
          <a:p>
            <a:pPr eaLnBrk="1" hangingPunct="1"/>
            <a:endParaRPr lang="en-US" dirty="0" smtClean="0"/>
          </a:p>
          <a:p>
            <a:pPr marL="457200" indent="-457200" eaLnBrk="1" hangingPunct="1">
              <a:buAutoNum type="arabicPeriod" startAt="4"/>
            </a:pPr>
            <a:r>
              <a:rPr lang="en-US" dirty="0" smtClean="0"/>
              <a:t>Develop compatibility with other international SAR wind production systems and products – in particular Environment Canada Operational SAR winds.</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2" name="Rectangle 2"/>
          <p:cNvSpPr>
            <a:spLocks noGrp="1" noChangeArrowheads="1"/>
          </p:cNvSpPr>
          <p:nvPr>
            <p:ph type="title"/>
          </p:nvPr>
        </p:nvSpPr>
        <p:spPr>
          <a:xfrm>
            <a:off x="-816428" y="201706"/>
            <a:ext cx="10835640" cy="685800"/>
          </a:xfrm>
        </p:spPr>
        <p:txBody>
          <a:bodyPr/>
          <a:lstStyle/>
          <a:p>
            <a:pPr eaLnBrk="1" hangingPunct="1"/>
            <a:r>
              <a:rPr lang="en-US" dirty="0" smtClean="0"/>
              <a:t>SAR High-Resolution Coastal Winds Users</a:t>
            </a:r>
            <a:r>
              <a:rPr lang="en-US" sz="2000" dirty="0" smtClean="0"/>
              <a:t/>
            </a:r>
            <a:br>
              <a:rPr lang="en-US" sz="2000" dirty="0" smtClean="0"/>
            </a:br>
            <a:r>
              <a:rPr lang="en-US" sz="2000" dirty="0" smtClean="0"/>
              <a:t/>
            </a:r>
            <a:br>
              <a:rPr lang="en-US" sz="2000" dirty="0" smtClean="0"/>
            </a:br>
            <a:endParaRPr lang="en-US" sz="2000" dirty="0" smtClean="0"/>
          </a:p>
        </p:txBody>
      </p:sp>
      <p:sp>
        <p:nvSpPr>
          <p:cNvPr id="32773" name="Rectangle 3"/>
          <p:cNvSpPr>
            <a:spLocks noChangeArrowheads="1"/>
          </p:cNvSpPr>
          <p:nvPr/>
        </p:nvSpPr>
        <p:spPr bwMode="auto">
          <a:xfrm>
            <a:off x="0" y="656292"/>
            <a:ext cx="9156700" cy="6013450"/>
          </a:xfrm>
          <a:prstGeom prst="rect">
            <a:avLst/>
          </a:prstGeom>
          <a:noFill/>
          <a:ln w="9525">
            <a:noFill/>
            <a:miter lim="800000"/>
            <a:headEnd/>
            <a:tailEnd/>
          </a:ln>
        </p:spPr>
        <p:txBody>
          <a:bodyPr/>
          <a:lstStyle/>
          <a:p>
            <a:pPr marL="342900" indent="-342900">
              <a:lnSpc>
                <a:spcPct val="80000"/>
              </a:lnSpc>
              <a:spcBef>
                <a:spcPct val="20000"/>
              </a:spcBef>
              <a:buFontTx/>
              <a:buChar char="•"/>
            </a:pPr>
            <a:endParaRPr lang="en-US" sz="1600" dirty="0"/>
          </a:p>
          <a:p>
            <a:pPr marL="342900" indent="-342900">
              <a:lnSpc>
                <a:spcPct val="80000"/>
              </a:lnSpc>
              <a:spcBef>
                <a:spcPct val="20000"/>
              </a:spcBef>
              <a:buFontTx/>
              <a:buChar char="•"/>
            </a:pPr>
            <a:r>
              <a:rPr lang="en-US" sz="1800" u="sng" dirty="0"/>
              <a:t>User community</a:t>
            </a:r>
            <a:r>
              <a:rPr lang="en-US" sz="1800" dirty="0"/>
              <a:t>: </a:t>
            </a:r>
            <a:endParaRPr lang="en-US" sz="1800" dirty="0" smtClean="0"/>
          </a:p>
          <a:p>
            <a:pPr marL="342900" indent="-342900">
              <a:lnSpc>
                <a:spcPct val="80000"/>
              </a:lnSpc>
              <a:spcBef>
                <a:spcPct val="20000"/>
              </a:spcBef>
              <a:buFontTx/>
              <a:buChar char="•"/>
            </a:pPr>
            <a:endParaRPr lang="en-US" sz="1800" dirty="0" smtClean="0"/>
          </a:p>
          <a:p>
            <a:pPr marL="342900" indent="-342900">
              <a:lnSpc>
                <a:spcPct val="80000"/>
              </a:lnSpc>
              <a:spcBef>
                <a:spcPct val="20000"/>
              </a:spcBef>
            </a:pPr>
            <a:r>
              <a:rPr lang="en-US" sz="1800" dirty="0" smtClean="0"/>
              <a:t>		Currently</a:t>
            </a:r>
            <a:r>
              <a:rPr lang="en-US" sz="1800" dirty="0"/>
              <a:t>: </a:t>
            </a:r>
            <a:r>
              <a:rPr lang="en-US" sz="1800" dirty="0" smtClean="0"/>
              <a:t> NWS </a:t>
            </a:r>
            <a:r>
              <a:rPr lang="en-US" sz="1800" dirty="0"/>
              <a:t>offices and </a:t>
            </a:r>
            <a:r>
              <a:rPr lang="en-US" sz="1800" dirty="0" err="1"/>
              <a:t>CoastWatch</a:t>
            </a:r>
            <a:r>
              <a:rPr lang="en-US" sz="1800" dirty="0"/>
              <a:t> </a:t>
            </a:r>
            <a:r>
              <a:rPr lang="en-US" sz="1800" dirty="0" smtClean="0"/>
              <a:t>users </a:t>
            </a:r>
            <a:r>
              <a:rPr lang="en-US" sz="1800" dirty="0"/>
              <a:t>in </a:t>
            </a:r>
            <a:r>
              <a:rPr lang="en-US" sz="1800" dirty="0" smtClean="0"/>
              <a:t>Alaska and Washington</a:t>
            </a:r>
            <a:r>
              <a:rPr lang="en-US" sz="1800" dirty="0"/>
              <a:t>		 </a:t>
            </a:r>
            <a:r>
              <a:rPr lang="en-US" sz="1800" dirty="0" smtClean="0"/>
              <a:t>    National Ice Center</a:t>
            </a:r>
          </a:p>
          <a:p>
            <a:pPr marL="342900" indent="-342900">
              <a:lnSpc>
                <a:spcPct val="80000"/>
              </a:lnSpc>
              <a:spcBef>
                <a:spcPct val="20000"/>
              </a:spcBef>
            </a:pPr>
            <a:r>
              <a:rPr lang="en-US" sz="1800" dirty="0" smtClean="0"/>
              <a:t>			     General Public</a:t>
            </a:r>
            <a:endParaRPr lang="en-US" sz="1800" dirty="0"/>
          </a:p>
          <a:p>
            <a:pPr marL="342900" indent="-342900">
              <a:lnSpc>
                <a:spcPct val="80000"/>
              </a:lnSpc>
              <a:spcBef>
                <a:spcPct val="20000"/>
              </a:spcBef>
            </a:pPr>
            <a:r>
              <a:rPr lang="en-US" sz="1800" dirty="0"/>
              <a:t>			       </a:t>
            </a:r>
            <a:endParaRPr lang="en-US" sz="1800" dirty="0" smtClean="0"/>
          </a:p>
          <a:p>
            <a:pPr marL="342900" indent="-342900">
              <a:lnSpc>
                <a:spcPct val="80000"/>
              </a:lnSpc>
              <a:spcBef>
                <a:spcPct val="20000"/>
              </a:spcBef>
            </a:pPr>
            <a:r>
              <a:rPr lang="en-US" sz="1800" dirty="0" smtClean="0"/>
              <a:t>               Eventual </a:t>
            </a:r>
            <a:r>
              <a:rPr lang="en-US" sz="1800" dirty="0"/>
              <a:t>Goal:  NWS offices in all U.S. coastal </a:t>
            </a:r>
            <a:r>
              <a:rPr lang="en-US" sz="1800" dirty="0" smtClean="0"/>
              <a:t>areas,  </a:t>
            </a:r>
          </a:p>
          <a:p>
            <a:pPr marL="342900" indent="-342900">
              <a:lnSpc>
                <a:spcPct val="80000"/>
              </a:lnSpc>
              <a:spcBef>
                <a:spcPct val="20000"/>
              </a:spcBef>
            </a:pPr>
            <a:r>
              <a:rPr lang="en-US" sz="1800" dirty="0"/>
              <a:t>	</a:t>
            </a:r>
            <a:r>
              <a:rPr lang="en-US" sz="1800" dirty="0" smtClean="0"/>
              <a:t>		             Canadian meteorological offices,  </a:t>
            </a:r>
          </a:p>
          <a:p>
            <a:pPr marL="342900" indent="-342900">
              <a:lnSpc>
                <a:spcPct val="80000"/>
              </a:lnSpc>
              <a:spcBef>
                <a:spcPct val="20000"/>
              </a:spcBef>
            </a:pPr>
            <a:r>
              <a:rPr lang="en-US" sz="1800" dirty="0" smtClean="0"/>
              <a:t>			             NOAA Emergency Response Division, </a:t>
            </a:r>
          </a:p>
          <a:p>
            <a:pPr marL="342900" indent="-342900">
              <a:lnSpc>
                <a:spcPct val="80000"/>
              </a:lnSpc>
              <a:spcBef>
                <a:spcPct val="20000"/>
              </a:spcBef>
            </a:pPr>
            <a:r>
              <a:rPr lang="en-US" sz="1800" dirty="0" smtClean="0"/>
              <a:t>			             NOAA Marine Sanctuaries, </a:t>
            </a:r>
          </a:p>
          <a:p>
            <a:pPr marL="342900" indent="-342900">
              <a:lnSpc>
                <a:spcPct val="80000"/>
              </a:lnSpc>
              <a:spcBef>
                <a:spcPct val="20000"/>
              </a:spcBef>
            </a:pPr>
            <a:r>
              <a:rPr lang="en-US" sz="1800" dirty="0" smtClean="0"/>
              <a:t>			             </a:t>
            </a:r>
            <a:r>
              <a:rPr lang="en-US" sz="1800" dirty="0" err="1" smtClean="0"/>
              <a:t>CoastWatch</a:t>
            </a:r>
            <a:r>
              <a:rPr lang="en-US" sz="1800" dirty="0" smtClean="0"/>
              <a:t> users, </a:t>
            </a:r>
          </a:p>
          <a:p>
            <a:pPr marL="342900" indent="-342900">
              <a:lnSpc>
                <a:spcPct val="80000"/>
              </a:lnSpc>
              <a:spcBef>
                <a:spcPct val="20000"/>
              </a:spcBef>
            </a:pPr>
            <a:r>
              <a:rPr lang="en-US" sz="1800" dirty="0" smtClean="0"/>
              <a:t>                                          Hurricane and Typhoon Centers, </a:t>
            </a:r>
          </a:p>
          <a:p>
            <a:pPr marL="342900" indent="-342900">
              <a:lnSpc>
                <a:spcPct val="80000"/>
              </a:lnSpc>
              <a:spcBef>
                <a:spcPct val="20000"/>
              </a:spcBef>
            </a:pPr>
            <a:r>
              <a:rPr lang="en-US" sz="1800" dirty="0"/>
              <a:t>	</a:t>
            </a:r>
            <a:r>
              <a:rPr lang="en-US" sz="1800" dirty="0" smtClean="0"/>
              <a:t>		             General Public</a:t>
            </a:r>
            <a:endParaRPr lang="en-US" sz="1800" dirty="0"/>
          </a:p>
          <a:p>
            <a:pPr marL="342900" indent="-342900">
              <a:lnSpc>
                <a:spcPct val="80000"/>
              </a:lnSpc>
              <a:spcBef>
                <a:spcPct val="20000"/>
              </a:spcBef>
            </a:pPr>
            <a:endParaRPr lang="en-US" sz="1800" dirty="0"/>
          </a:p>
          <a:p>
            <a:pPr marL="342900" indent="-342900">
              <a:lnSpc>
                <a:spcPct val="80000"/>
              </a:lnSpc>
              <a:spcBef>
                <a:spcPct val="20000"/>
              </a:spcBef>
              <a:buFontTx/>
              <a:buChar char="•"/>
            </a:pPr>
            <a:r>
              <a:rPr lang="en-US" sz="1800" u="sng" dirty="0"/>
              <a:t>Benefit to </a:t>
            </a:r>
            <a:r>
              <a:rPr lang="en-US" sz="1800" u="sng" dirty="0" smtClean="0"/>
              <a:t>user:</a:t>
            </a:r>
            <a:r>
              <a:rPr lang="en-US" sz="1800" b="0" dirty="0" smtClean="0"/>
              <a:t> </a:t>
            </a:r>
            <a:endParaRPr lang="en-US" sz="1800" b="0" dirty="0"/>
          </a:p>
          <a:p>
            <a:pPr marL="742950" lvl="1" indent="-285750">
              <a:lnSpc>
                <a:spcPct val="80000"/>
              </a:lnSpc>
              <a:spcBef>
                <a:spcPct val="20000"/>
              </a:spcBef>
              <a:buFont typeface="Times New Roman" pitchFamily="18" charset="0"/>
              <a:buChar char="─"/>
            </a:pPr>
            <a:r>
              <a:rPr lang="en-US" sz="1800" dirty="0"/>
              <a:t>Coastal weather forecasts which directly impact safety of fishing and transportation, </a:t>
            </a:r>
          </a:p>
          <a:p>
            <a:pPr marL="742950" lvl="1" indent="-285750">
              <a:lnSpc>
                <a:spcPct val="80000"/>
              </a:lnSpc>
              <a:spcBef>
                <a:spcPct val="20000"/>
              </a:spcBef>
              <a:buFont typeface="Times New Roman" pitchFamily="18" charset="0"/>
              <a:buChar char="─"/>
            </a:pPr>
            <a:r>
              <a:rPr lang="en-US" sz="1800" dirty="0"/>
              <a:t>Identification of </a:t>
            </a:r>
            <a:r>
              <a:rPr lang="en-US" sz="1800" dirty="0" smtClean="0"/>
              <a:t>atmospheric boundary layer phenomena</a:t>
            </a:r>
            <a:endParaRPr lang="en-US" sz="1800" dirty="0"/>
          </a:p>
          <a:p>
            <a:pPr marL="742950" lvl="1" indent="-285750">
              <a:lnSpc>
                <a:spcPct val="80000"/>
              </a:lnSpc>
              <a:spcBef>
                <a:spcPct val="20000"/>
              </a:spcBef>
              <a:buFont typeface="Times New Roman" pitchFamily="18" charset="0"/>
              <a:buChar char="─"/>
            </a:pPr>
            <a:r>
              <a:rPr lang="en-US" sz="1800" dirty="0"/>
              <a:t>Search and rescue</a:t>
            </a:r>
          </a:p>
          <a:p>
            <a:pPr marL="742950" lvl="1" indent="-285750">
              <a:lnSpc>
                <a:spcPct val="80000"/>
              </a:lnSpc>
              <a:spcBef>
                <a:spcPct val="20000"/>
              </a:spcBef>
              <a:buFont typeface="Times New Roman" pitchFamily="18" charset="0"/>
              <a:buChar char="─"/>
            </a:pPr>
            <a:r>
              <a:rPr lang="en-US" sz="1800" dirty="0"/>
              <a:t>Coastal wind climatology, wind farm placement</a:t>
            </a:r>
          </a:p>
          <a:p>
            <a:pPr marL="742950" lvl="1" indent="-285750">
              <a:lnSpc>
                <a:spcPct val="80000"/>
              </a:lnSpc>
              <a:spcBef>
                <a:spcPct val="20000"/>
              </a:spcBef>
              <a:buFont typeface="Times New Roman" pitchFamily="18" charset="0"/>
              <a:buChar char="─"/>
            </a:pPr>
            <a:r>
              <a:rPr lang="en-US" sz="1800" dirty="0"/>
              <a:t>Understanding detailed severe storm morphology</a:t>
            </a:r>
            <a:r>
              <a:rPr lang="en-US" sz="1800" b="0" dirty="0"/>
              <a:t> </a:t>
            </a:r>
          </a:p>
          <a:p>
            <a:pPr marL="342900" indent="-342900">
              <a:lnSpc>
                <a:spcPct val="80000"/>
              </a:lnSpc>
              <a:spcBef>
                <a:spcPct val="20000"/>
              </a:spcBef>
            </a:pPr>
            <a:endParaRPr lang="en-US" sz="2000" b="0" dirty="0"/>
          </a:p>
          <a:p>
            <a:pPr marL="342900" indent="-342900">
              <a:lnSpc>
                <a:spcPct val="80000"/>
              </a:lnSpc>
              <a:spcBef>
                <a:spcPct val="20000"/>
              </a:spcBef>
            </a:pPr>
            <a:endParaRPr lang="en-US" sz="2000" b="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7829550" y="5638800"/>
            <a:ext cx="184150" cy="304800"/>
          </a:xfrm>
          <a:prstGeom prst="rect">
            <a:avLst/>
          </a:prstGeom>
          <a:noFill/>
          <a:ln w="9525">
            <a:noFill/>
            <a:miter lim="800000"/>
            <a:headEnd/>
            <a:tailEnd/>
          </a:ln>
        </p:spPr>
        <p:txBody>
          <a:bodyPr wrap="none" anchor="ctr">
            <a:spAutoFit/>
          </a:bodyPr>
          <a:lstStyle/>
          <a:p>
            <a:pPr algn="ctr" eaLnBrk="0" hangingPunct="0"/>
            <a:endParaRPr lang="en-US" sz="1400">
              <a:solidFill>
                <a:schemeClr val="bg1"/>
              </a:solidFill>
            </a:endParaRPr>
          </a:p>
        </p:txBody>
      </p:sp>
      <p:sp>
        <p:nvSpPr>
          <p:cNvPr id="9219" name="Rectangle 3"/>
          <p:cNvSpPr>
            <a:spLocks noChangeArrowheads="1"/>
          </p:cNvSpPr>
          <p:nvPr/>
        </p:nvSpPr>
        <p:spPr bwMode="auto">
          <a:xfrm>
            <a:off x="609600" y="-2133"/>
            <a:ext cx="7924800" cy="769441"/>
          </a:xfrm>
          <a:prstGeom prst="rect">
            <a:avLst/>
          </a:prstGeom>
          <a:noFill/>
          <a:ln w="9525">
            <a:noFill/>
            <a:miter lim="800000"/>
            <a:headEnd/>
            <a:tailEnd/>
          </a:ln>
        </p:spPr>
        <p:txBody>
          <a:bodyPr anchor="ctr">
            <a:spAutoFit/>
          </a:bodyPr>
          <a:lstStyle/>
          <a:p>
            <a:pPr algn="ctr" eaLnBrk="0" hangingPunct="0"/>
            <a:r>
              <a:rPr lang="en-US" sz="2400" dirty="0"/>
              <a:t>Product Overview</a:t>
            </a:r>
          </a:p>
          <a:p>
            <a:pPr algn="ctr" eaLnBrk="0" hangingPunct="0"/>
            <a:r>
              <a:rPr lang="en-US" sz="2000" dirty="0"/>
              <a:t>SAR </a:t>
            </a:r>
            <a:r>
              <a:rPr lang="en-US" sz="2000" dirty="0" smtClean="0"/>
              <a:t>High-Resolution Coastal Wind Product</a:t>
            </a:r>
            <a:endParaRPr lang="en-US" sz="2000" dirty="0"/>
          </a:p>
        </p:txBody>
      </p:sp>
      <p:sp>
        <p:nvSpPr>
          <p:cNvPr id="9220" name="Rectangle 4"/>
          <p:cNvSpPr>
            <a:spLocks noChangeArrowheads="1"/>
          </p:cNvSpPr>
          <p:nvPr/>
        </p:nvSpPr>
        <p:spPr bwMode="auto">
          <a:xfrm>
            <a:off x="142875" y="1646238"/>
            <a:ext cx="5500688" cy="0"/>
          </a:xfrm>
          <a:prstGeom prst="rect">
            <a:avLst/>
          </a:prstGeom>
          <a:solidFill>
            <a:srgbClr val="FFFFFF"/>
          </a:solidFill>
          <a:ln w="9525">
            <a:noFill/>
            <a:miter lim="800000"/>
            <a:headEnd/>
            <a:tailEnd/>
          </a:ln>
        </p:spPr>
        <p:txBody>
          <a:bodyPr wrap="none" anchor="ctr">
            <a:spAutoFit/>
          </a:bodyPr>
          <a:lstStyle/>
          <a:p>
            <a:endParaRPr lang="en-US"/>
          </a:p>
        </p:txBody>
      </p:sp>
      <p:sp>
        <p:nvSpPr>
          <p:cNvPr id="9221" name="Rectangle 5"/>
          <p:cNvSpPr>
            <a:spLocks noChangeArrowheads="1"/>
          </p:cNvSpPr>
          <p:nvPr/>
        </p:nvSpPr>
        <p:spPr bwMode="auto">
          <a:xfrm>
            <a:off x="142875" y="1646238"/>
            <a:ext cx="5500688" cy="0"/>
          </a:xfrm>
          <a:prstGeom prst="rect">
            <a:avLst/>
          </a:prstGeom>
          <a:solidFill>
            <a:srgbClr val="FFFFFF"/>
          </a:solidFill>
          <a:ln w="9525">
            <a:noFill/>
            <a:miter lim="800000"/>
            <a:headEnd/>
            <a:tailEnd/>
          </a:ln>
        </p:spPr>
        <p:txBody>
          <a:bodyPr wrap="none">
            <a:spAutoFit/>
          </a:bodyPr>
          <a:lstStyle/>
          <a:p>
            <a:endParaRPr lang="en-US"/>
          </a:p>
        </p:txBody>
      </p:sp>
      <p:pic>
        <p:nvPicPr>
          <p:cNvPr id="9222" name="Picture 6" descr="D:\Home\WPichel\presentations\2007_05_Juneau_Course\sarproducts_files\1pix.gif"/>
          <p:cNvPicPr>
            <a:picLocks noChangeAspect="1" noChangeArrowheads="1"/>
          </p:cNvPicPr>
          <p:nvPr/>
        </p:nvPicPr>
        <p:blipFill>
          <a:blip r:embed="rId3"/>
          <a:srcRect/>
          <a:stretch>
            <a:fillRect/>
          </a:stretch>
        </p:blipFill>
        <p:spPr bwMode="auto">
          <a:xfrm>
            <a:off x="142875" y="1646238"/>
            <a:ext cx="9525" cy="9525"/>
          </a:xfrm>
          <a:prstGeom prst="rect">
            <a:avLst/>
          </a:prstGeom>
          <a:noFill/>
          <a:ln w="9525">
            <a:noFill/>
            <a:miter lim="800000"/>
            <a:headEnd/>
            <a:tailEnd/>
          </a:ln>
        </p:spPr>
      </p:pic>
      <p:sp>
        <p:nvSpPr>
          <p:cNvPr id="9223" name="Rectangle 7"/>
          <p:cNvSpPr>
            <a:spLocks noChangeArrowheads="1"/>
          </p:cNvSpPr>
          <p:nvPr/>
        </p:nvSpPr>
        <p:spPr bwMode="auto">
          <a:xfrm>
            <a:off x="142875" y="1646238"/>
            <a:ext cx="5429250" cy="0"/>
          </a:xfrm>
          <a:prstGeom prst="rect">
            <a:avLst/>
          </a:prstGeom>
          <a:solidFill>
            <a:srgbClr val="FFFFFF"/>
          </a:solidFill>
          <a:ln w="9525">
            <a:noFill/>
            <a:miter lim="800000"/>
            <a:headEnd/>
            <a:tailEnd/>
          </a:ln>
        </p:spPr>
        <p:txBody>
          <a:bodyPr wrap="none" anchor="ctr">
            <a:spAutoFit/>
          </a:bodyPr>
          <a:lstStyle/>
          <a:p>
            <a:endParaRPr lang="en-US"/>
          </a:p>
        </p:txBody>
      </p:sp>
      <p:pic>
        <p:nvPicPr>
          <p:cNvPr id="9224" name="Picture 8" descr="sar200703140328591492w606n"/>
          <p:cNvPicPr>
            <a:picLocks noChangeAspect="1" noChangeArrowheads="1"/>
          </p:cNvPicPr>
          <p:nvPr/>
        </p:nvPicPr>
        <p:blipFill>
          <a:blip r:embed="rId4"/>
          <a:srcRect/>
          <a:stretch>
            <a:fillRect/>
          </a:stretch>
        </p:blipFill>
        <p:spPr bwMode="auto">
          <a:xfrm>
            <a:off x="76200" y="762000"/>
            <a:ext cx="5384442" cy="5384442"/>
          </a:xfrm>
          <a:prstGeom prst="rect">
            <a:avLst/>
          </a:prstGeom>
          <a:noFill/>
          <a:ln w="9525">
            <a:noFill/>
            <a:miter lim="800000"/>
            <a:headEnd/>
            <a:tailEnd/>
          </a:ln>
        </p:spPr>
      </p:pic>
      <p:sp>
        <p:nvSpPr>
          <p:cNvPr id="9225" name="Text Box 9"/>
          <p:cNvSpPr txBox="1">
            <a:spLocks noChangeArrowheads="1"/>
          </p:cNvSpPr>
          <p:nvPr/>
        </p:nvSpPr>
        <p:spPr bwMode="auto">
          <a:xfrm>
            <a:off x="180304" y="6188701"/>
            <a:ext cx="5280338" cy="523220"/>
          </a:xfrm>
          <a:prstGeom prst="rect">
            <a:avLst/>
          </a:prstGeom>
          <a:noFill/>
          <a:ln w="9525">
            <a:noFill/>
            <a:miter lim="800000"/>
            <a:headEnd/>
            <a:tailEnd/>
          </a:ln>
        </p:spPr>
        <p:txBody>
          <a:bodyPr wrap="square">
            <a:spAutoFit/>
          </a:bodyPr>
          <a:lstStyle/>
          <a:p>
            <a:r>
              <a:rPr lang="en-US" sz="1400" dirty="0">
                <a:solidFill>
                  <a:srgbClr val="003399"/>
                </a:solidFill>
              </a:rPr>
              <a:t>Radarsat-1 </a:t>
            </a:r>
            <a:r>
              <a:rPr lang="en-US" sz="1400" dirty="0" err="1">
                <a:solidFill>
                  <a:srgbClr val="003399"/>
                </a:solidFill>
              </a:rPr>
              <a:t>ScanSAR</a:t>
            </a:r>
            <a:r>
              <a:rPr lang="en-US" sz="1400" dirty="0">
                <a:solidFill>
                  <a:srgbClr val="003399"/>
                </a:solidFill>
              </a:rPr>
              <a:t> </a:t>
            </a:r>
            <a:r>
              <a:rPr lang="en-US" sz="1400" dirty="0" smtClean="0">
                <a:solidFill>
                  <a:srgbClr val="003399"/>
                </a:solidFill>
              </a:rPr>
              <a:t>Wide  03/14/2007 </a:t>
            </a:r>
            <a:r>
              <a:rPr lang="en-US" sz="1400" dirty="0">
                <a:solidFill>
                  <a:srgbClr val="003399"/>
                </a:solidFill>
              </a:rPr>
              <a:t>03:29 UTC</a:t>
            </a:r>
          </a:p>
          <a:p>
            <a:r>
              <a:rPr lang="en-US" sz="1400" dirty="0">
                <a:solidFill>
                  <a:srgbClr val="003399"/>
                </a:solidFill>
              </a:rPr>
              <a:t>Kenai Peninsula and Prince </a:t>
            </a:r>
            <a:r>
              <a:rPr lang="en-US" sz="1400" dirty="0" smtClean="0">
                <a:solidFill>
                  <a:srgbClr val="003399"/>
                </a:solidFill>
              </a:rPr>
              <a:t>William </a:t>
            </a:r>
            <a:r>
              <a:rPr lang="en-US" sz="1400" dirty="0">
                <a:solidFill>
                  <a:srgbClr val="003399"/>
                </a:solidFill>
              </a:rPr>
              <a:t>Sound, AK</a:t>
            </a:r>
          </a:p>
        </p:txBody>
      </p:sp>
      <p:sp>
        <p:nvSpPr>
          <p:cNvPr id="9226" name="Rectangle 11"/>
          <p:cNvSpPr>
            <a:spLocks noChangeArrowheads="1"/>
          </p:cNvSpPr>
          <p:nvPr/>
        </p:nvSpPr>
        <p:spPr bwMode="auto">
          <a:xfrm>
            <a:off x="5517524" y="785611"/>
            <a:ext cx="3626476" cy="3895725"/>
          </a:xfrm>
          <a:prstGeom prst="rect">
            <a:avLst/>
          </a:prstGeom>
          <a:noFill/>
          <a:ln w="9525">
            <a:noFill/>
            <a:miter lim="800000"/>
            <a:headEnd/>
            <a:tailEnd/>
          </a:ln>
        </p:spPr>
        <p:txBody>
          <a:bodyPr/>
          <a:lstStyle/>
          <a:p>
            <a:pPr marL="342900" indent="-342900">
              <a:lnSpc>
                <a:spcPct val="90000"/>
              </a:lnSpc>
              <a:spcBef>
                <a:spcPct val="20000"/>
              </a:spcBef>
              <a:buFontTx/>
              <a:buChar char="•"/>
            </a:pPr>
            <a:r>
              <a:rPr lang="en-US" sz="1800" dirty="0"/>
              <a:t>SAR Wind Product</a:t>
            </a:r>
          </a:p>
          <a:p>
            <a:pPr marL="742950" lvl="1" indent="-285750">
              <a:lnSpc>
                <a:spcPct val="90000"/>
              </a:lnSpc>
              <a:spcBef>
                <a:spcPct val="20000"/>
              </a:spcBef>
              <a:buFont typeface="Times New Roman" pitchFamily="18" charset="0"/>
              <a:buChar char="─"/>
            </a:pPr>
            <a:r>
              <a:rPr lang="en-US" sz="1600" dirty="0"/>
              <a:t>Derived from the  calibrated normalized radar cross section of a SAR </a:t>
            </a:r>
            <a:r>
              <a:rPr lang="en-US" sz="1600" dirty="0" smtClean="0"/>
              <a:t>image (</a:t>
            </a:r>
            <a:r>
              <a:rPr lang="en-US" sz="1600" dirty="0"/>
              <a:t>C-, L-, or X-band) using  </a:t>
            </a:r>
            <a:r>
              <a:rPr lang="en-US" sz="1600" i="1" dirty="0"/>
              <a:t>a priori </a:t>
            </a:r>
            <a:r>
              <a:rPr lang="en-US" sz="1600" dirty="0"/>
              <a:t>information on wind directions </a:t>
            </a:r>
            <a:endParaRPr lang="en-US" sz="1600" dirty="0" smtClean="0"/>
          </a:p>
          <a:p>
            <a:pPr marL="742950" lvl="1" indent="-285750">
              <a:lnSpc>
                <a:spcPct val="90000"/>
              </a:lnSpc>
              <a:spcBef>
                <a:spcPct val="20000"/>
              </a:spcBef>
              <a:buFont typeface="Times New Roman" pitchFamily="18" charset="0"/>
              <a:buChar char="─"/>
            </a:pPr>
            <a:endParaRPr lang="en-US" sz="1600" dirty="0"/>
          </a:p>
          <a:p>
            <a:pPr marL="742950" lvl="1" indent="-285750">
              <a:lnSpc>
                <a:spcPct val="90000"/>
              </a:lnSpc>
              <a:spcBef>
                <a:spcPct val="20000"/>
              </a:spcBef>
              <a:buFont typeface="Times New Roman" pitchFamily="18" charset="0"/>
              <a:buChar char="─"/>
            </a:pPr>
            <a:r>
              <a:rPr lang="en-US" sz="1600" dirty="0"/>
              <a:t>Horizontal resolution: </a:t>
            </a:r>
            <a:r>
              <a:rPr lang="en-US" sz="1600" dirty="0" smtClean="0"/>
              <a:t>500 meters</a:t>
            </a:r>
          </a:p>
          <a:p>
            <a:pPr marL="742950" lvl="1" indent="-285750">
              <a:lnSpc>
                <a:spcPct val="90000"/>
              </a:lnSpc>
              <a:spcBef>
                <a:spcPct val="20000"/>
              </a:spcBef>
              <a:buFont typeface="Times New Roman" pitchFamily="18" charset="0"/>
              <a:buChar char="─"/>
            </a:pPr>
            <a:endParaRPr lang="en-US" sz="1600" dirty="0"/>
          </a:p>
          <a:p>
            <a:pPr marL="742950" lvl="1" indent="-285750">
              <a:lnSpc>
                <a:spcPct val="90000"/>
              </a:lnSpc>
              <a:spcBef>
                <a:spcPct val="20000"/>
              </a:spcBef>
              <a:buFont typeface="Times New Roman" pitchFamily="18" charset="0"/>
              <a:buChar char="─"/>
            </a:pPr>
            <a:r>
              <a:rPr lang="en-US" sz="1600" dirty="0"/>
              <a:t>Accuracy: </a:t>
            </a:r>
            <a:endParaRPr lang="en-US" sz="1600" dirty="0" smtClean="0"/>
          </a:p>
          <a:p>
            <a:pPr marL="742950" lvl="1" indent="-285750">
              <a:lnSpc>
                <a:spcPct val="90000"/>
              </a:lnSpc>
              <a:spcBef>
                <a:spcPct val="20000"/>
              </a:spcBef>
            </a:pPr>
            <a:r>
              <a:rPr lang="en-US" sz="1600" dirty="0" smtClean="0"/>
              <a:t>     1 </a:t>
            </a:r>
            <a:r>
              <a:rPr lang="en-US" sz="1600" dirty="0"/>
              <a:t>m/s (bias) </a:t>
            </a:r>
            <a:r>
              <a:rPr lang="en-US" sz="1600" smtClean="0"/>
              <a:t>&lt;2.5 </a:t>
            </a:r>
            <a:r>
              <a:rPr lang="en-US" sz="1600" dirty="0" smtClean="0"/>
              <a:t>m/s (RMS) for </a:t>
            </a:r>
            <a:r>
              <a:rPr lang="en-US" sz="1600" dirty="0"/>
              <a:t>wind speeds of 3-15 m/s, less accurate  for 16-50 </a:t>
            </a:r>
            <a:r>
              <a:rPr lang="en-US" sz="1600" dirty="0" smtClean="0"/>
              <a:t>m/s</a:t>
            </a:r>
          </a:p>
          <a:p>
            <a:pPr marL="742950" lvl="1" indent="-285750">
              <a:lnSpc>
                <a:spcPct val="90000"/>
              </a:lnSpc>
              <a:spcBef>
                <a:spcPct val="20000"/>
              </a:spcBef>
            </a:pPr>
            <a:endParaRPr lang="en-US" sz="1600" dirty="0" smtClean="0"/>
          </a:p>
          <a:p>
            <a:pPr marL="742950" lvl="1" indent="-285750">
              <a:lnSpc>
                <a:spcPct val="90000"/>
              </a:lnSpc>
              <a:spcBef>
                <a:spcPct val="20000"/>
              </a:spcBef>
              <a:buFont typeface="Times New Roman" pitchFamily="18" charset="0"/>
              <a:buChar char="─"/>
            </a:pPr>
            <a:r>
              <a:rPr lang="en-US" sz="1600" dirty="0" smtClean="0"/>
              <a:t>Timeliness</a:t>
            </a:r>
            <a:r>
              <a:rPr lang="en-US" sz="1600" dirty="0"/>
              <a:t>: 1-4 </a:t>
            </a:r>
            <a:r>
              <a:rPr lang="en-US" sz="1600" dirty="0" smtClean="0"/>
              <a:t>hrs</a:t>
            </a:r>
          </a:p>
          <a:p>
            <a:pPr marL="742950" lvl="1" indent="-285750">
              <a:lnSpc>
                <a:spcPct val="90000"/>
              </a:lnSpc>
              <a:spcBef>
                <a:spcPct val="20000"/>
              </a:spcBef>
              <a:buFont typeface="Times New Roman" pitchFamily="18" charset="0"/>
              <a:buChar char="─"/>
            </a:pPr>
            <a:endParaRPr lang="en-US" sz="1600" dirty="0" smtClean="0"/>
          </a:p>
          <a:p>
            <a:pPr marL="742950" lvl="1" indent="-285750">
              <a:lnSpc>
                <a:spcPct val="90000"/>
              </a:lnSpc>
              <a:spcBef>
                <a:spcPct val="20000"/>
              </a:spcBef>
              <a:buFont typeface="Times New Roman" pitchFamily="18" charset="0"/>
              <a:buChar char="─"/>
            </a:pPr>
            <a:r>
              <a:rPr lang="en-US" sz="1600" dirty="0" smtClean="0"/>
              <a:t>Coverage Priority</a:t>
            </a:r>
          </a:p>
          <a:p>
            <a:pPr marL="742950" lvl="1" indent="-285750">
              <a:lnSpc>
                <a:spcPct val="90000"/>
              </a:lnSpc>
              <a:spcBef>
                <a:spcPct val="20000"/>
              </a:spcBef>
            </a:pPr>
            <a:r>
              <a:rPr lang="en-US" sz="1600" dirty="0" smtClean="0"/>
              <a:t>	Alaska</a:t>
            </a:r>
          </a:p>
          <a:p>
            <a:pPr marL="742950" lvl="1" indent="-285750">
              <a:lnSpc>
                <a:spcPct val="90000"/>
              </a:lnSpc>
              <a:spcBef>
                <a:spcPct val="20000"/>
              </a:spcBef>
            </a:pPr>
            <a:r>
              <a:rPr lang="en-US" sz="1600" dirty="0" smtClean="0"/>
              <a:t>	Washington State</a:t>
            </a:r>
          </a:p>
          <a:p>
            <a:pPr marL="742950" lvl="1" indent="-285750">
              <a:lnSpc>
                <a:spcPct val="90000"/>
              </a:lnSpc>
              <a:spcBef>
                <a:spcPct val="20000"/>
              </a:spcBef>
            </a:pPr>
            <a:r>
              <a:rPr lang="en-US" sz="1600" dirty="0" smtClean="0"/>
              <a:t>     Gulf of Mexico during </a:t>
            </a:r>
          </a:p>
          <a:p>
            <a:pPr marL="742950" lvl="1" indent="-285750">
              <a:lnSpc>
                <a:spcPct val="90000"/>
              </a:lnSpc>
              <a:spcBef>
                <a:spcPct val="20000"/>
              </a:spcBef>
            </a:pPr>
            <a:r>
              <a:rPr lang="en-US" sz="1600" dirty="0" smtClean="0"/>
              <a:t>	        hurricane season</a:t>
            </a:r>
            <a:endParaRPr lang="en-US" sz="1600" dirty="0"/>
          </a:p>
          <a:p>
            <a:pPr marL="742950" lvl="1" indent="-285750">
              <a:lnSpc>
                <a:spcPct val="90000"/>
              </a:lnSpc>
              <a:spcBef>
                <a:spcPct val="20000"/>
              </a:spcBef>
              <a:buFont typeface="Times New Roman" pitchFamily="18" charset="0"/>
              <a:buChar char="─"/>
            </a:pPr>
            <a:endParaRPr lang="en-US" sz="1600" dirty="0"/>
          </a:p>
          <a:p>
            <a:pPr marL="742950" lvl="1" indent="-285750">
              <a:lnSpc>
                <a:spcPct val="90000"/>
              </a:lnSpc>
              <a:spcBef>
                <a:spcPct val="20000"/>
              </a:spcBef>
              <a:buFont typeface="Times New Roman" pitchFamily="18" charset="0"/>
              <a:buChar char="─"/>
            </a:pPr>
            <a:endParaRPr lang="en-US" sz="1600" dirty="0"/>
          </a:p>
          <a:p>
            <a:pPr marL="742950" lvl="1" indent="-285750">
              <a:lnSpc>
                <a:spcPct val="90000"/>
              </a:lnSpc>
              <a:spcBef>
                <a:spcPct val="20000"/>
              </a:spcBef>
              <a:buFont typeface="Times New Roman" pitchFamily="18" charset="0"/>
              <a:buChar char="─"/>
            </a:pPr>
            <a:endParaRPr lang="en-US" sz="1600" dirty="0"/>
          </a:p>
          <a:p>
            <a:pPr marL="342900" indent="-342900">
              <a:lnSpc>
                <a:spcPct val="90000"/>
              </a:lnSpc>
              <a:spcBef>
                <a:spcPct val="20000"/>
              </a:spcBef>
              <a:buFontTx/>
              <a:buChar char="•"/>
            </a:pPr>
            <a:endParaRPr lang="en-US" sz="1800" dirty="0"/>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30175" y="133350"/>
            <a:ext cx="4857750" cy="685800"/>
          </a:xfrm>
        </p:spPr>
        <p:txBody>
          <a:bodyPr/>
          <a:lstStyle/>
          <a:p>
            <a:pPr eaLnBrk="1" hangingPunct="1"/>
            <a:r>
              <a:rPr lang="en-US" u="sng" dirty="0" smtClean="0">
                <a:ea typeface="ＭＳ Ｐゴシック" pitchFamily="34" charset="-128"/>
              </a:rPr>
              <a:t>SAR Marine Products System</a:t>
            </a:r>
          </a:p>
        </p:txBody>
      </p:sp>
      <p:sp>
        <p:nvSpPr>
          <p:cNvPr id="10243" name="Rectangle 3"/>
          <p:cNvSpPr>
            <a:spLocks noGrp="1" noChangeArrowheads="1"/>
          </p:cNvSpPr>
          <p:nvPr>
            <p:ph type="body" idx="1"/>
          </p:nvPr>
        </p:nvSpPr>
        <p:spPr>
          <a:xfrm>
            <a:off x="0" y="715963"/>
            <a:ext cx="4964113" cy="1844675"/>
          </a:xfrm>
        </p:spPr>
        <p:txBody>
          <a:bodyPr/>
          <a:lstStyle/>
          <a:p>
            <a:pPr eaLnBrk="1" hangingPunct="1"/>
            <a:r>
              <a:rPr lang="en-US" sz="2000" dirty="0" smtClean="0">
                <a:ea typeface="ＭＳ Ｐゴシック" pitchFamily="34" charset="-128"/>
              </a:rPr>
              <a:t>The SAR winds product is expected to be the first of several SAR-derived products to be transitioned to automated operations</a:t>
            </a:r>
          </a:p>
          <a:p>
            <a:pPr lvl="1" eaLnBrk="1" hangingPunct="1"/>
            <a:endParaRPr lang="en-US" sz="1800" dirty="0" smtClean="0">
              <a:ea typeface="ＭＳ Ｐゴシック" pitchFamily="34" charset="-128"/>
            </a:endParaRPr>
          </a:p>
          <a:p>
            <a:pPr lvl="1" eaLnBrk="1" hangingPunct="1"/>
            <a:endParaRPr lang="en-US" sz="1800" dirty="0" smtClean="0">
              <a:ea typeface="ＭＳ Ｐゴシック" pitchFamily="34" charset="-128"/>
            </a:endParaRPr>
          </a:p>
        </p:txBody>
      </p:sp>
      <p:sp>
        <p:nvSpPr>
          <p:cNvPr id="10244" name="Rectangle 5"/>
          <p:cNvSpPr>
            <a:spLocks noChangeArrowheads="1"/>
          </p:cNvSpPr>
          <p:nvPr/>
        </p:nvSpPr>
        <p:spPr bwMode="auto">
          <a:xfrm>
            <a:off x="0" y="1830388"/>
            <a:ext cx="9144000" cy="0"/>
          </a:xfrm>
          <a:prstGeom prst="rect">
            <a:avLst/>
          </a:prstGeom>
          <a:noFill/>
          <a:ln w="9525">
            <a:noFill/>
            <a:miter lim="800000"/>
            <a:headEnd/>
            <a:tailEnd/>
          </a:ln>
        </p:spPr>
        <p:txBody>
          <a:bodyPr wrap="none" anchor="ctr">
            <a:spAutoFit/>
          </a:bodyPr>
          <a:lstStyle/>
          <a:p>
            <a:endParaRPr lang="en-US"/>
          </a:p>
        </p:txBody>
      </p:sp>
      <p:sp>
        <p:nvSpPr>
          <p:cNvPr id="10245" name="Rectangle 6"/>
          <p:cNvSpPr>
            <a:spLocks noChangeArrowheads="1"/>
          </p:cNvSpPr>
          <p:nvPr/>
        </p:nvSpPr>
        <p:spPr bwMode="auto">
          <a:xfrm>
            <a:off x="0" y="4754563"/>
            <a:ext cx="255588" cy="274637"/>
          </a:xfrm>
          <a:prstGeom prst="rect">
            <a:avLst/>
          </a:prstGeom>
          <a:noFill/>
          <a:ln w="9525">
            <a:noFill/>
            <a:miter lim="800000"/>
            <a:headEnd/>
            <a:tailEnd/>
          </a:ln>
        </p:spPr>
        <p:txBody>
          <a:bodyPr wrap="none" anchor="ctr">
            <a:spAutoFit/>
          </a:bodyPr>
          <a:lstStyle/>
          <a:p>
            <a:r>
              <a:rPr lang="en-US" b="0" u="sng">
                <a:solidFill>
                  <a:srgbClr val="008080"/>
                </a:solidFill>
                <a:cs typeface="Times New Roman" pitchFamily="18" charset="0"/>
              </a:rPr>
              <a:t> </a:t>
            </a:r>
            <a:r>
              <a:rPr lang="en-US" sz="800" b="0"/>
              <a:t> </a:t>
            </a:r>
            <a:endParaRPr lang="en-US" sz="1800" b="0">
              <a:solidFill>
                <a:schemeClr val="tx1"/>
              </a:solidFill>
            </a:endParaRPr>
          </a:p>
        </p:txBody>
      </p:sp>
      <p:pic>
        <p:nvPicPr>
          <p:cNvPr id="10246" name="Picture 8"/>
          <p:cNvPicPr>
            <a:picLocks noChangeAspect="1" noChangeArrowheads="1"/>
          </p:cNvPicPr>
          <p:nvPr/>
        </p:nvPicPr>
        <p:blipFill>
          <a:blip r:embed="rId3"/>
          <a:srcRect/>
          <a:stretch>
            <a:fillRect/>
          </a:stretch>
        </p:blipFill>
        <p:spPr bwMode="auto">
          <a:xfrm>
            <a:off x="196850" y="2587625"/>
            <a:ext cx="3478213" cy="3378200"/>
          </a:xfrm>
          <a:prstGeom prst="rect">
            <a:avLst/>
          </a:prstGeom>
          <a:noFill/>
          <a:ln w="9525">
            <a:noFill/>
            <a:miter lim="800000"/>
            <a:headEnd/>
            <a:tailEnd/>
          </a:ln>
        </p:spPr>
      </p:pic>
      <p:pic>
        <p:nvPicPr>
          <p:cNvPr id="10247" name="Picture 9" descr="Lake_Superior_Ice_type"/>
          <p:cNvPicPr>
            <a:picLocks noChangeAspect="1" noChangeArrowheads="1"/>
          </p:cNvPicPr>
          <p:nvPr/>
        </p:nvPicPr>
        <p:blipFill>
          <a:blip r:embed="rId4"/>
          <a:srcRect/>
          <a:stretch>
            <a:fillRect/>
          </a:stretch>
        </p:blipFill>
        <p:spPr bwMode="auto">
          <a:xfrm>
            <a:off x="5040313" y="160338"/>
            <a:ext cx="3868737" cy="2824162"/>
          </a:xfrm>
          <a:prstGeom prst="rect">
            <a:avLst/>
          </a:prstGeom>
          <a:noFill/>
          <a:ln w="9525">
            <a:noFill/>
            <a:miter lim="800000"/>
            <a:headEnd/>
            <a:tailEnd/>
          </a:ln>
        </p:spPr>
      </p:pic>
      <p:pic>
        <p:nvPicPr>
          <p:cNvPr id="10248" name="Picture 4"/>
          <p:cNvPicPr>
            <a:picLocks noChangeAspect="1" noChangeArrowheads="1"/>
          </p:cNvPicPr>
          <p:nvPr/>
        </p:nvPicPr>
        <p:blipFill>
          <a:blip r:embed="rId5"/>
          <a:srcRect/>
          <a:stretch>
            <a:fillRect/>
          </a:stretch>
        </p:blipFill>
        <p:spPr bwMode="auto">
          <a:xfrm>
            <a:off x="3065463" y="2528888"/>
            <a:ext cx="2914650" cy="2914650"/>
          </a:xfrm>
          <a:prstGeom prst="rect">
            <a:avLst/>
          </a:prstGeom>
          <a:noFill/>
          <a:ln w="9525">
            <a:noFill/>
            <a:miter lim="800000"/>
            <a:headEnd/>
            <a:tailEnd/>
          </a:ln>
        </p:spPr>
      </p:pic>
      <p:sp>
        <p:nvSpPr>
          <p:cNvPr id="10249" name="Text Box 12"/>
          <p:cNvSpPr txBox="1">
            <a:spLocks noChangeArrowheads="1"/>
          </p:cNvSpPr>
          <p:nvPr/>
        </p:nvSpPr>
        <p:spPr bwMode="auto">
          <a:xfrm>
            <a:off x="810833" y="6057900"/>
            <a:ext cx="2099677" cy="369332"/>
          </a:xfrm>
          <a:prstGeom prst="rect">
            <a:avLst/>
          </a:prstGeom>
          <a:noFill/>
          <a:ln w="9525">
            <a:noFill/>
            <a:miter lim="800000"/>
            <a:headEnd/>
            <a:tailEnd/>
          </a:ln>
        </p:spPr>
        <p:txBody>
          <a:bodyPr wrap="none">
            <a:spAutoFit/>
          </a:bodyPr>
          <a:lstStyle/>
          <a:p>
            <a:r>
              <a:rPr lang="en-US" sz="1800" dirty="0">
                <a:solidFill>
                  <a:srgbClr val="003399"/>
                </a:solidFill>
              </a:rPr>
              <a:t>Wave Parameters</a:t>
            </a:r>
          </a:p>
        </p:txBody>
      </p:sp>
      <p:sp>
        <p:nvSpPr>
          <p:cNvPr id="10250" name="Text Box 13"/>
          <p:cNvSpPr txBox="1">
            <a:spLocks noChangeArrowheads="1"/>
          </p:cNvSpPr>
          <p:nvPr/>
        </p:nvSpPr>
        <p:spPr bwMode="auto">
          <a:xfrm>
            <a:off x="3674503" y="5613400"/>
            <a:ext cx="2018566" cy="369332"/>
          </a:xfrm>
          <a:prstGeom prst="rect">
            <a:avLst/>
          </a:prstGeom>
          <a:noFill/>
          <a:ln w="9525">
            <a:noFill/>
            <a:miter lim="800000"/>
            <a:headEnd/>
            <a:tailEnd/>
          </a:ln>
        </p:spPr>
        <p:txBody>
          <a:bodyPr wrap="none">
            <a:spAutoFit/>
          </a:bodyPr>
          <a:lstStyle/>
          <a:p>
            <a:r>
              <a:rPr lang="en-US" sz="1800" dirty="0">
                <a:solidFill>
                  <a:srgbClr val="003399"/>
                </a:solidFill>
              </a:rPr>
              <a:t>Vessel Detection</a:t>
            </a:r>
          </a:p>
        </p:txBody>
      </p:sp>
      <p:sp>
        <p:nvSpPr>
          <p:cNvPr id="10251" name="Text Box 14"/>
          <p:cNvSpPr txBox="1">
            <a:spLocks noChangeArrowheads="1"/>
          </p:cNvSpPr>
          <p:nvPr/>
        </p:nvSpPr>
        <p:spPr bwMode="auto">
          <a:xfrm>
            <a:off x="6048281" y="3033806"/>
            <a:ext cx="3095719" cy="338554"/>
          </a:xfrm>
          <a:prstGeom prst="rect">
            <a:avLst/>
          </a:prstGeom>
          <a:noFill/>
          <a:ln w="9525">
            <a:noFill/>
            <a:miter lim="800000"/>
            <a:headEnd/>
            <a:tailEnd/>
          </a:ln>
        </p:spPr>
        <p:txBody>
          <a:bodyPr wrap="none">
            <a:spAutoFit/>
          </a:bodyPr>
          <a:lstStyle/>
          <a:p>
            <a:r>
              <a:rPr lang="en-US" sz="1600" dirty="0"/>
              <a:t>Great Lakes Ice Classification</a:t>
            </a:r>
          </a:p>
        </p:txBody>
      </p:sp>
      <p:sp>
        <p:nvSpPr>
          <p:cNvPr id="10252" name="Text Box 15"/>
          <p:cNvSpPr txBox="1">
            <a:spLocks noChangeArrowheads="1"/>
          </p:cNvSpPr>
          <p:nvPr/>
        </p:nvSpPr>
        <p:spPr bwMode="auto">
          <a:xfrm>
            <a:off x="7121525" y="6396038"/>
            <a:ext cx="1420582" cy="338554"/>
          </a:xfrm>
          <a:prstGeom prst="rect">
            <a:avLst/>
          </a:prstGeom>
          <a:noFill/>
          <a:ln w="9525">
            <a:noFill/>
            <a:miter lim="800000"/>
            <a:headEnd/>
            <a:tailEnd/>
          </a:ln>
        </p:spPr>
        <p:txBody>
          <a:bodyPr wrap="none">
            <a:spAutoFit/>
          </a:bodyPr>
          <a:lstStyle/>
          <a:p>
            <a:r>
              <a:rPr lang="en-US" sz="1600" dirty="0"/>
              <a:t>Oil Spill Map</a:t>
            </a:r>
          </a:p>
        </p:txBody>
      </p:sp>
      <p:pic>
        <p:nvPicPr>
          <p:cNvPr id="10253" name="Picture 15" descr="Pipeline_Spill_TCNNA_product.tif"/>
          <p:cNvPicPr>
            <a:picLocks noChangeAspect="1"/>
          </p:cNvPicPr>
          <p:nvPr/>
        </p:nvPicPr>
        <p:blipFill>
          <a:blip r:embed="rId6"/>
          <a:srcRect/>
          <a:stretch>
            <a:fillRect/>
          </a:stretch>
        </p:blipFill>
        <p:spPr bwMode="auto">
          <a:xfrm>
            <a:off x="6396038" y="3419475"/>
            <a:ext cx="2351087" cy="2905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Footer Placeholder 2"/>
          <p:cNvSpPr txBox="1">
            <a:spLocks noGrp="1"/>
          </p:cNvSpPr>
          <p:nvPr/>
        </p:nvSpPr>
        <p:spPr bwMode="auto">
          <a:xfrm>
            <a:off x="0" y="6629400"/>
            <a:ext cx="2895600" cy="228600"/>
          </a:xfrm>
          <a:prstGeom prst="rect">
            <a:avLst/>
          </a:prstGeom>
          <a:noFill/>
          <a:ln w="9525">
            <a:noFill/>
            <a:miter lim="800000"/>
            <a:headEnd/>
            <a:tailEnd/>
          </a:ln>
        </p:spPr>
        <p:txBody>
          <a:bodyPr/>
          <a:lstStyle/>
          <a:p>
            <a:endParaRPr lang="en-US" sz="800" b="0" dirty="0"/>
          </a:p>
        </p:txBody>
      </p:sp>
      <p:sp>
        <p:nvSpPr>
          <p:cNvPr id="260099" name="Slide Number Placeholder 3"/>
          <p:cNvSpPr txBox="1">
            <a:spLocks noGrp="1"/>
          </p:cNvSpPr>
          <p:nvPr/>
        </p:nvSpPr>
        <p:spPr bwMode="auto">
          <a:xfrm>
            <a:off x="7010400" y="6477000"/>
            <a:ext cx="1905000" cy="381000"/>
          </a:xfrm>
          <a:prstGeom prst="rect">
            <a:avLst/>
          </a:prstGeom>
          <a:noFill/>
          <a:ln w="9525">
            <a:noFill/>
            <a:miter lim="800000"/>
            <a:headEnd/>
            <a:tailEnd/>
          </a:ln>
        </p:spPr>
        <p:txBody>
          <a:bodyPr/>
          <a:lstStyle/>
          <a:p>
            <a:pPr algn="r"/>
            <a:endParaRPr lang="en-US" dirty="0"/>
          </a:p>
        </p:txBody>
      </p:sp>
      <p:sp>
        <p:nvSpPr>
          <p:cNvPr id="260101" name="Text Box 5"/>
          <p:cNvSpPr txBox="1">
            <a:spLocks noChangeArrowheads="1"/>
          </p:cNvSpPr>
          <p:nvPr/>
        </p:nvSpPr>
        <p:spPr bwMode="auto">
          <a:xfrm>
            <a:off x="341134" y="691224"/>
            <a:ext cx="8489950" cy="5570756"/>
          </a:xfrm>
          <a:prstGeom prst="rect">
            <a:avLst/>
          </a:prstGeom>
          <a:noFill/>
          <a:ln w="9525">
            <a:noFill/>
            <a:miter lim="800000"/>
            <a:headEnd/>
            <a:tailEnd/>
          </a:ln>
        </p:spPr>
        <p:txBody>
          <a:bodyPr wrap="square">
            <a:spAutoFit/>
          </a:bodyPr>
          <a:lstStyle/>
          <a:p>
            <a:r>
              <a:rPr lang="en-US" sz="2400" dirty="0"/>
              <a:t>SAR Data Calibration:  Using calibration that comes with </a:t>
            </a:r>
            <a:r>
              <a:rPr lang="en-US" sz="2400" dirty="0" smtClean="0"/>
              <a:t>	SAR </a:t>
            </a:r>
            <a:r>
              <a:rPr lang="en-US" sz="2400" dirty="0"/>
              <a:t>data</a:t>
            </a:r>
          </a:p>
          <a:p>
            <a:endParaRPr lang="en-US" sz="2400" dirty="0"/>
          </a:p>
          <a:p>
            <a:r>
              <a:rPr lang="en-US" sz="2400" dirty="0"/>
              <a:t>SAR Data Land Masking: Global Self-consistent </a:t>
            </a:r>
            <a:r>
              <a:rPr lang="en-US" sz="2400" dirty="0" smtClean="0"/>
              <a:t>	Hierarchical </a:t>
            </a:r>
            <a:r>
              <a:rPr lang="en-US" sz="2400" dirty="0"/>
              <a:t>High-resolution Shoreline (GSHHS)</a:t>
            </a:r>
          </a:p>
          <a:p>
            <a:endParaRPr lang="en-US" sz="2400" dirty="0"/>
          </a:p>
          <a:p>
            <a:r>
              <a:rPr lang="en-US" sz="2400" dirty="0"/>
              <a:t>SAR Data Averaging:</a:t>
            </a:r>
          </a:p>
          <a:p>
            <a:r>
              <a:rPr lang="en-US" sz="2400" dirty="0"/>
              <a:t>      Average to 0.5 km resolution, regardless of SAR data </a:t>
            </a:r>
            <a:r>
              <a:rPr lang="en-US" sz="2400" dirty="0" smtClean="0"/>
              <a:t>	resolution</a:t>
            </a:r>
            <a:endParaRPr lang="en-US" sz="2400" dirty="0"/>
          </a:p>
          <a:p>
            <a:endParaRPr lang="en-US" sz="2400" dirty="0"/>
          </a:p>
          <a:p>
            <a:r>
              <a:rPr lang="en-US" sz="2400" dirty="0"/>
              <a:t>Geophysical Model Functions</a:t>
            </a:r>
            <a:r>
              <a:rPr lang="en-US" sz="2000" dirty="0"/>
              <a:t>:</a:t>
            </a:r>
          </a:p>
          <a:p>
            <a:r>
              <a:rPr lang="en-US" sz="2000" dirty="0"/>
              <a:t>       C-band:  CMOD5</a:t>
            </a:r>
          </a:p>
          <a:p>
            <a:r>
              <a:rPr lang="en-US" sz="2000" dirty="0"/>
              <a:t>       L-band:  JAXA Algorithm (Shimada)</a:t>
            </a:r>
          </a:p>
          <a:p>
            <a:r>
              <a:rPr lang="en-US" sz="2000" dirty="0"/>
              <a:t>       X-band:   X Mod 0 (APL)</a:t>
            </a:r>
          </a:p>
          <a:p>
            <a:endParaRPr lang="en-US" sz="1600" dirty="0"/>
          </a:p>
          <a:p>
            <a:r>
              <a:rPr lang="en-US" sz="1600" dirty="0" smtClean="0"/>
              <a:t>       </a:t>
            </a:r>
            <a:endParaRPr lang="en-US" sz="1400" dirty="0"/>
          </a:p>
        </p:txBody>
      </p:sp>
      <p:sp>
        <p:nvSpPr>
          <p:cNvPr id="260102" name="Rectangle 6"/>
          <p:cNvSpPr>
            <a:spLocks noGrp="1" noChangeArrowheads="1"/>
          </p:cNvSpPr>
          <p:nvPr>
            <p:ph type="title"/>
          </p:nvPr>
        </p:nvSpPr>
        <p:spPr>
          <a:xfrm>
            <a:off x="228600" y="0"/>
            <a:ext cx="8610600" cy="685800"/>
          </a:xfrm>
        </p:spPr>
        <p:txBody>
          <a:bodyPr/>
          <a:lstStyle/>
          <a:p>
            <a:r>
              <a:rPr lang="en-US" dirty="0" smtClean="0"/>
              <a:t>SAR Wind Algorithm Details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Footer Placeholder 2"/>
          <p:cNvSpPr txBox="1">
            <a:spLocks noGrp="1"/>
          </p:cNvSpPr>
          <p:nvPr/>
        </p:nvSpPr>
        <p:spPr bwMode="auto">
          <a:xfrm>
            <a:off x="0" y="6629400"/>
            <a:ext cx="2895600" cy="228600"/>
          </a:xfrm>
          <a:prstGeom prst="rect">
            <a:avLst/>
          </a:prstGeom>
          <a:noFill/>
          <a:ln w="9525">
            <a:noFill/>
            <a:miter lim="800000"/>
            <a:headEnd/>
            <a:tailEnd/>
          </a:ln>
        </p:spPr>
        <p:txBody>
          <a:bodyPr/>
          <a:lstStyle/>
          <a:p>
            <a:endParaRPr lang="en-US" sz="800" b="0" dirty="0"/>
          </a:p>
        </p:txBody>
      </p:sp>
      <p:sp>
        <p:nvSpPr>
          <p:cNvPr id="260099" name="Slide Number Placeholder 3"/>
          <p:cNvSpPr txBox="1">
            <a:spLocks noGrp="1"/>
          </p:cNvSpPr>
          <p:nvPr/>
        </p:nvSpPr>
        <p:spPr bwMode="auto">
          <a:xfrm>
            <a:off x="7010400" y="6477000"/>
            <a:ext cx="1905000" cy="381000"/>
          </a:xfrm>
          <a:prstGeom prst="rect">
            <a:avLst/>
          </a:prstGeom>
          <a:noFill/>
          <a:ln w="9525">
            <a:noFill/>
            <a:miter lim="800000"/>
            <a:headEnd/>
            <a:tailEnd/>
          </a:ln>
        </p:spPr>
        <p:txBody>
          <a:bodyPr/>
          <a:lstStyle/>
          <a:p>
            <a:pPr algn="r"/>
            <a:endParaRPr lang="en-US" dirty="0"/>
          </a:p>
        </p:txBody>
      </p:sp>
      <p:sp>
        <p:nvSpPr>
          <p:cNvPr id="260101" name="Text Box 5"/>
          <p:cNvSpPr txBox="1">
            <a:spLocks noChangeArrowheads="1"/>
          </p:cNvSpPr>
          <p:nvPr/>
        </p:nvSpPr>
        <p:spPr bwMode="auto">
          <a:xfrm>
            <a:off x="341134" y="517803"/>
            <a:ext cx="8489950" cy="5201424"/>
          </a:xfrm>
          <a:prstGeom prst="rect">
            <a:avLst/>
          </a:prstGeom>
          <a:noFill/>
          <a:ln w="9525">
            <a:noFill/>
            <a:miter lim="800000"/>
            <a:headEnd/>
            <a:tailEnd/>
          </a:ln>
        </p:spPr>
        <p:txBody>
          <a:bodyPr wrap="square">
            <a:spAutoFit/>
          </a:bodyPr>
          <a:lstStyle/>
          <a:p>
            <a:endParaRPr lang="en-US" sz="1600" dirty="0"/>
          </a:p>
          <a:p>
            <a:r>
              <a:rPr lang="en-US" sz="2800" dirty="0"/>
              <a:t>Polarization Ratio</a:t>
            </a:r>
            <a:r>
              <a:rPr lang="en-US" sz="2400" dirty="0"/>
              <a:t>:</a:t>
            </a:r>
          </a:p>
          <a:p>
            <a:r>
              <a:rPr lang="en-US" sz="2400" dirty="0"/>
              <a:t>       C-band:  </a:t>
            </a:r>
            <a:r>
              <a:rPr lang="en-US" sz="2400" dirty="0" err="1"/>
              <a:t>Mouche</a:t>
            </a:r>
            <a:r>
              <a:rPr lang="en-US" sz="2400" dirty="0"/>
              <a:t> or 0.6 (Thompson)</a:t>
            </a:r>
          </a:p>
          <a:p>
            <a:r>
              <a:rPr lang="en-US" sz="2400" dirty="0"/>
              <a:t>       L-band:  Need to develop</a:t>
            </a:r>
          </a:p>
          <a:p>
            <a:r>
              <a:rPr lang="en-US" sz="2400" dirty="0"/>
              <a:t>       X-band:  X Mod 0 (APL)</a:t>
            </a:r>
          </a:p>
          <a:p>
            <a:endParaRPr lang="en-US" sz="2400" dirty="0" smtClean="0"/>
          </a:p>
          <a:p>
            <a:endParaRPr lang="en-US" sz="2400" dirty="0" smtClean="0"/>
          </a:p>
          <a:p>
            <a:r>
              <a:rPr lang="en-US" sz="2800" dirty="0" smtClean="0"/>
              <a:t>Wind </a:t>
            </a:r>
            <a:r>
              <a:rPr lang="en-US" sz="2800" dirty="0"/>
              <a:t>Directions</a:t>
            </a:r>
            <a:r>
              <a:rPr lang="en-US" sz="2400" dirty="0"/>
              <a:t>:</a:t>
            </a:r>
          </a:p>
          <a:p>
            <a:r>
              <a:rPr lang="en-US" sz="2400" dirty="0"/>
              <a:t>       GFS model 10-m surface wind </a:t>
            </a:r>
            <a:r>
              <a:rPr lang="en-US" sz="2400" dirty="0" smtClean="0"/>
              <a:t>directions (default</a:t>
            </a:r>
          </a:p>
          <a:p>
            <a:r>
              <a:rPr lang="en-US" sz="2400" dirty="0" smtClean="0"/>
              <a:t>		 source)</a:t>
            </a:r>
            <a:endParaRPr lang="en-US" sz="2400" dirty="0"/>
          </a:p>
          <a:p>
            <a:r>
              <a:rPr lang="en-US" sz="2400" dirty="0"/>
              <a:t>       Wind-aligned wind directions from SAR data</a:t>
            </a:r>
          </a:p>
          <a:p>
            <a:r>
              <a:rPr lang="en-US" sz="2400" dirty="0"/>
              <a:t>       If research is successful, the final algorithm will </a:t>
            </a:r>
            <a:endParaRPr lang="en-US" sz="2400" dirty="0" smtClean="0"/>
          </a:p>
          <a:p>
            <a:r>
              <a:rPr lang="en-US" sz="2400" dirty="0" smtClean="0"/>
              <a:t>	     combine GFS </a:t>
            </a:r>
            <a:r>
              <a:rPr lang="en-US" sz="2400" dirty="0"/>
              <a:t>and SAR wind </a:t>
            </a:r>
            <a:r>
              <a:rPr lang="en-US" sz="2400" dirty="0" smtClean="0"/>
              <a:t>directions</a:t>
            </a:r>
            <a:r>
              <a:rPr lang="en-US" sz="2400" dirty="0"/>
              <a:t>.  </a:t>
            </a:r>
          </a:p>
          <a:p>
            <a:r>
              <a:rPr lang="en-US" sz="2000" dirty="0"/>
              <a:t>       </a:t>
            </a:r>
            <a:endParaRPr lang="en-US" sz="1800" dirty="0"/>
          </a:p>
        </p:txBody>
      </p:sp>
      <p:sp>
        <p:nvSpPr>
          <p:cNvPr id="260102" name="Rectangle 6"/>
          <p:cNvSpPr>
            <a:spLocks noGrp="1" noChangeArrowheads="1"/>
          </p:cNvSpPr>
          <p:nvPr>
            <p:ph type="title"/>
          </p:nvPr>
        </p:nvSpPr>
        <p:spPr>
          <a:xfrm>
            <a:off x="228600" y="0"/>
            <a:ext cx="8610600" cy="685800"/>
          </a:xfrm>
        </p:spPr>
        <p:txBody>
          <a:bodyPr/>
          <a:lstStyle/>
          <a:p>
            <a:r>
              <a:rPr lang="en-US" dirty="0" smtClean="0"/>
              <a:t>SAR Wind Algorithm Details (Cont.)</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psrb">
  <a:themeElements>
    <a:clrScheme name="spsrb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481A8"/>
      </a:hlink>
      <a:folHlink>
        <a:srgbClr val="0481A8"/>
      </a:folHlink>
    </a:clrScheme>
    <a:fontScheme name="spsrb">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rgbClr val="0C2A8C"/>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1" i="0" u="none" strike="noStrike" cap="none" normalizeH="0" baseline="0">
            <a:ln>
              <a:noFill/>
            </a:ln>
            <a:solidFill>
              <a:srgbClr val="0C2A8C"/>
            </a:solidFill>
            <a:effectLst/>
            <a:latin typeface="Arial" pitchFamily="-107" charset="0"/>
          </a:defRPr>
        </a:defPPr>
      </a:lstStyle>
    </a:spDef>
    <a:lnDef>
      <a:spPr bwMode="auto">
        <a:xfrm>
          <a:off x="0" y="0"/>
          <a:ext cx="1" cy="1"/>
        </a:xfrm>
        <a:custGeom>
          <a:avLst/>
          <a:gdLst/>
          <a:ahLst/>
          <a:cxnLst/>
          <a:rect l="0" t="0" r="0" b="0"/>
          <a:pathLst/>
        </a:custGeom>
        <a:noFill/>
        <a:ln w="9525" cap="flat" cmpd="sng" algn="ctr">
          <a:solidFill>
            <a:srgbClr val="0C2A8C"/>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200" b="1" i="0" u="none" strike="noStrike" cap="none" normalizeH="0" baseline="0">
            <a:ln>
              <a:noFill/>
            </a:ln>
            <a:solidFill>
              <a:srgbClr val="0C2A8C"/>
            </a:solidFill>
            <a:effectLst/>
            <a:latin typeface="Arial" pitchFamily="-107" charset="0"/>
          </a:defRPr>
        </a:defPPr>
      </a:lstStyle>
    </a:lnDef>
  </a:objectDefaults>
  <a:extraClrSchemeLst>
    <a:extraClrScheme>
      <a:clrScheme name="spsrb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psrb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psrb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psrb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psrb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psrb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psrb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psrb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0481A8"/>
        </a:hlink>
        <a:folHlink>
          <a:srgbClr val="0481A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spsrb</Template>
  <TotalTime>24207</TotalTime>
  <Words>1262</Words>
  <Application>Microsoft Office PowerPoint</Application>
  <PresentationFormat>On-screen Show (4:3)</PresentationFormat>
  <Paragraphs>337</Paragraphs>
  <Slides>29</Slides>
  <Notes>19</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9" baseType="lpstr">
      <vt:lpstr>ＭＳ Ｐゴシック</vt:lpstr>
      <vt:lpstr>ＭＳ Ｐゴシック</vt:lpstr>
      <vt:lpstr>Arial</vt:lpstr>
      <vt:lpstr>Calibri</vt:lpstr>
      <vt:lpstr>Futura Md BT</vt:lpstr>
      <vt:lpstr>Impact</vt:lpstr>
      <vt:lpstr>Times New Roman</vt:lpstr>
      <vt:lpstr>Wingdings</vt:lpstr>
      <vt:lpstr>spsrb</vt:lpstr>
      <vt:lpstr>Photoshop.Image.9</vt:lpstr>
      <vt:lpstr> NOAA Operational SAR  Sea Surface Wind Products  </vt:lpstr>
      <vt:lpstr>NOAA Operational SAR  Sea Surface Wind Products  </vt:lpstr>
      <vt:lpstr>NOAA SAR Wind Background</vt:lpstr>
      <vt:lpstr>NOAA SAR Winds Operational Goals</vt:lpstr>
      <vt:lpstr>SAR High-Resolution Coastal Winds Users  </vt:lpstr>
      <vt:lpstr>PowerPoint Presentation</vt:lpstr>
      <vt:lpstr>SAR Marine Products System</vt:lpstr>
      <vt:lpstr>SAR Wind Algorithm Details</vt:lpstr>
      <vt:lpstr>SAR Wind Algorithm Details (Cont.)</vt:lpstr>
      <vt:lpstr>Synthetic Aperture Radar (SAR) Satellite Missions</vt:lpstr>
      <vt:lpstr>SAR Operational Data Flow (2012)</vt:lpstr>
      <vt:lpstr>Future SAR Product Processing Chain</vt:lpstr>
      <vt:lpstr>System Upgrades During Transition to Operations</vt:lpstr>
      <vt:lpstr>Sources of Wind Direction Information</vt:lpstr>
      <vt:lpstr>CoastWatch</vt:lpstr>
      <vt:lpstr>SAR Winds Output Data Formats</vt:lpstr>
      <vt:lpstr>SAR Wind Product Validation</vt:lpstr>
      <vt:lpstr>RADARSAT-1/2 SAR Winds</vt:lpstr>
      <vt:lpstr>Sample Wind Products</vt:lpstr>
      <vt:lpstr>PowerPoint Presentation</vt:lpstr>
      <vt:lpstr>PowerPoint Presentation</vt:lpstr>
      <vt:lpstr>ENVISAT SAR Winds</vt:lpstr>
      <vt:lpstr>PowerPoint Presentation</vt:lpstr>
      <vt:lpstr>PowerPoint Presentation</vt:lpstr>
      <vt:lpstr>ALOS SAR Wind Image </vt:lpstr>
      <vt:lpstr>PowerPoint Presentation</vt:lpstr>
      <vt:lpstr>PowerPoint Presentation</vt:lpstr>
      <vt:lpstr>The Future – Operational SAR Constellations</vt:lpstr>
      <vt:lpstr>Summary</vt:lpstr>
    </vt:vector>
  </TitlesOfParts>
  <Company>NOAA/NESDIS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VIRTUAL7</dc:creator>
  <cp:lastModifiedBy>Myasoedov Alexander</cp:lastModifiedBy>
  <cp:revision>349</cp:revision>
  <cp:lastPrinted>2009-06-14T19:49:05Z</cp:lastPrinted>
  <dcterms:created xsi:type="dcterms:W3CDTF">2009-06-14T17:02:05Z</dcterms:created>
  <dcterms:modified xsi:type="dcterms:W3CDTF">2014-11-21T09:32:31Z</dcterms:modified>
</cp:coreProperties>
</file>